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265" r:id="rId2"/>
    <p:sldId id="264" r:id="rId3"/>
    <p:sldId id="288" r:id="rId4"/>
    <p:sldId id="263" r:id="rId5"/>
    <p:sldId id="270" r:id="rId6"/>
    <p:sldId id="267" r:id="rId7"/>
    <p:sldId id="266" r:id="rId8"/>
    <p:sldId id="268" r:id="rId9"/>
    <p:sldId id="269" r:id="rId10"/>
    <p:sldId id="271" r:id="rId11"/>
    <p:sldId id="272" r:id="rId12"/>
    <p:sldId id="273" r:id="rId13"/>
    <p:sldId id="274" r:id="rId14"/>
    <p:sldId id="285" r:id="rId15"/>
    <p:sldId id="281" r:id="rId16"/>
    <p:sldId id="280" r:id="rId17"/>
    <p:sldId id="276" r:id="rId18"/>
    <p:sldId id="278" r:id="rId19"/>
    <p:sldId id="282" r:id="rId20"/>
    <p:sldId id="275" r:id="rId21"/>
    <p:sldId id="279" r:id="rId22"/>
    <p:sldId id="277" r:id="rId23"/>
    <p:sldId id="287" r:id="rId24"/>
    <p:sldId id="283" r:id="rId25"/>
    <p:sldId id="284" r:id="rId26"/>
    <p:sldId id="286" r:id="rId27"/>
  </p:sldIdLst>
  <p:sldSz cx="9144000" cy="6858000" type="screen4x3"/>
  <p:notesSz cx="6797675" cy="9926638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Times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Times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Times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Times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E4ABD"/>
    <a:srgbClr val="DDDDDD"/>
    <a:srgbClr val="CCCCCC"/>
    <a:srgbClr val="666666"/>
    <a:srgbClr val="003366"/>
    <a:srgbClr val="E10040"/>
    <a:srgbClr val="002A6C"/>
    <a:srgbClr val="C211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04" autoAdjust="0"/>
    <p:restoredTop sz="94476" autoAdjust="0"/>
  </p:normalViewPr>
  <p:slideViewPr>
    <p:cSldViewPr>
      <p:cViewPr varScale="1">
        <p:scale>
          <a:sx n="110" d="100"/>
          <a:sy n="110" d="100"/>
        </p:scale>
        <p:origin x="1668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41" cy="4868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493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28294" y="0"/>
            <a:ext cx="2944841" cy="4868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493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12725"/>
            <a:ext cx="2944841" cy="4868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493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28294" y="9412725"/>
            <a:ext cx="2944841" cy="4868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A21A52B6-06A0-42DC-8BB4-96520C03A1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5135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41" cy="4868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902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28294" y="0"/>
            <a:ext cx="2944841" cy="4868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98525" y="730250"/>
            <a:ext cx="4975225" cy="37322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290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883452" y="4706362"/>
            <a:ext cx="5006230" cy="4462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290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12725"/>
            <a:ext cx="2944841" cy="4868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90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28294" y="9412725"/>
            <a:ext cx="2944841" cy="4868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C6388214-DCCB-43E7-BD25-70AA47E92D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89808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6388214-DCCB-43E7-BD25-70AA47E92DB4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1219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6388214-DCCB-43E7-BD25-70AA47E92DB4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8541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6388214-DCCB-43E7-BD25-70AA47E92DB4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1463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6388214-DCCB-43E7-BD25-70AA47E92DB4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2685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6388214-DCCB-43E7-BD25-70AA47E92DB4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5368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6388214-DCCB-43E7-BD25-70AA47E92DB4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9990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6388214-DCCB-43E7-BD25-70AA47E92DB4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83909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6388214-DCCB-43E7-BD25-70AA47E92DB4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47271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6388214-DCCB-43E7-BD25-70AA47E92DB4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68589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6388214-DCCB-43E7-BD25-70AA47E92DB4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19893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6388214-DCCB-43E7-BD25-70AA47E92DB4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3714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GB" altLang="en-US" smtClean="0">
                <a:latin typeface="Times" panose="02020603050405020304" pitchFamily="18" charset="0"/>
              </a:rPr>
              <a:t>Have a toast for me:  That is because Afghanistan is a practising Islam country and alcohol and pork are banned. I am at a dry camp. But there are counter measures to circumvent this restrictions. </a:t>
            </a:r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fld id="{04A7A64B-C1E6-4130-919B-5C2E178C06E4}" type="slidenum">
              <a:rPr lang="en-US" altLang="en-US" sz="1200" smtClean="0"/>
              <a:pPr/>
              <a:t>2</a:t>
            </a:fld>
            <a:endParaRPr lang="en-US" altLang="en-US" sz="1200" smtClean="0"/>
          </a:p>
        </p:txBody>
      </p:sp>
    </p:spTree>
    <p:extLst>
      <p:ext uri="{BB962C8B-B14F-4D97-AF65-F5344CB8AC3E}">
        <p14:creationId xmlns:p14="http://schemas.microsoft.com/office/powerpoint/2010/main" val="328171746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6388214-DCCB-43E7-BD25-70AA47E92DB4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08881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6388214-DCCB-43E7-BD25-70AA47E92DB4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97072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6388214-DCCB-43E7-BD25-70AA47E92DB4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68662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GB" altLang="en-US" smtClean="0">
                <a:latin typeface="Times" panose="02020603050405020304" pitchFamily="18" charset="0"/>
              </a:rPr>
              <a:t>Even the dogs in Afghanistan knows to take risk to get somewhere….. </a:t>
            </a:r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fld id="{F7C041F5-C444-456D-8A1C-02B4D492E623}" type="slidenum">
              <a:rPr lang="en-US" altLang="en-US" sz="1200" smtClean="0"/>
              <a:pPr/>
              <a:t>23</a:t>
            </a:fld>
            <a:endParaRPr lang="en-US" altLang="en-US" sz="1200" smtClean="0"/>
          </a:p>
        </p:txBody>
      </p:sp>
    </p:spTree>
    <p:extLst>
      <p:ext uri="{BB962C8B-B14F-4D97-AF65-F5344CB8AC3E}">
        <p14:creationId xmlns:p14="http://schemas.microsoft.com/office/powerpoint/2010/main" val="189183672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6388214-DCCB-43E7-BD25-70AA47E92DB4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56976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6388214-DCCB-43E7-BD25-70AA47E92DB4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69586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GB" altLang="en-US" smtClean="0">
                <a:latin typeface="Times" panose="02020603050405020304" pitchFamily="18" charset="0"/>
              </a:rPr>
              <a:t>Even the dogs in Afghanistan knows to take risk to get somewhere….. </a:t>
            </a:r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fld id="{F7C041F5-C444-456D-8A1C-02B4D492E623}" type="slidenum">
              <a:rPr lang="en-US" altLang="en-US" sz="1200" smtClean="0"/>
              <a:pPr/>
              <a:t>26</a:t>
            </a:fld>
            <a:endParaRPr lang="en-US" altLang="en-US" sz="1200" smtClean="0"/>
          </a:p>
        </p:txBody>
      </p:sp>
    </p:spTree>
    <p:extLst>
      <p:ext uri="{BB962C8B-B14F-4D97-AF65-F5344CB8AC3E}">
        <p14:creationId xmlns:p14="http://schemas.microsoft.com/office/powerpoint/2010/main" val="23008635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GB" altLang="en-US" smtClean="0">
                <a:latin typeface="Times" panose="02020603050405020304" pitchFamily="18" charset="0"/>
              </a:rPr>
              <a:t>Have a toast for me:  That is because Afghanistan is a practising Islam country and alcohol and pork are banned. I am at a dry camp. But there are counter measures to circumvent this restrictions. </a:t>
            </a:r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fld id="{04A7A64B-C1E6-4130-919B-5C2E178C06E4}" type="slidenum">
              <a:rPr lang="en-US" altLang="en-US" sz="1200" smtClean="0"/>
              <a:pPr/>
              <a:t>3</a:t>
            </a:fld>
            <a:endParaRPr lang="en-US" altLang="en-US" sz="1200" smtClean="0"/>
          </a:p>
        </p:txBody>
      </p:sp>
    </p:spTree>
    <p:extLst>
      <p:ext uri="{BB962C8B-B14F-4D97-AF65-F5344CB8AC3E}">
        <p14:creationId xmlns:p14="http://schemas.microsoft.com/office/powerpoint/2010/main" val="6700679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6388214-DCCB-43E7-BD25-70AA47E92DB4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0641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6388214-DCCB-43E7-BD25-70AA47E92DB4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2599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6388214-DCCB-43E7-BD25-70AA47E92DB4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2921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6388214-DCCB-43E7-BD25-70AA47E92DB4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6538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6388214-DCCB-43E7-BD25-70AA47E92DB4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9391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6388214-DCCB-43E7-BD25-70AA47E92DB4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4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152400" y="1219200"/>
            <a:ext cx="8991600" cy="5638800"/>
          </a:xfrm>
          <a:prstGeom prst="rect">
            <a:avLst/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>
                    <a:alpha val="50195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defRPr/>
            </a:pPr>
            <a:endParaRPr lang="en-US" smtClean="0"/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3400" y="2989780"/>
            <a:ext cx="7772400" cy="1143000"/>
          </a:xfrm>
        </p:spPr>
        <p:txBody>
          <a:bodyPr/>
          <a:lstStyle>
            <a:lvl1pPr algn="ctr">
              <a:defRPr sz="4000"/>
            </a:lvl1pPr>
          </a:lstStyle>
          <a:p>
            <a:pPr lvl="0"/>
            <a:r>
              <a:rPr lang="en-US" noProof="0" dirty="0" smtClean="0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15076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1B27FE-420B-49AB-9B6C-597D974CB7E4}" type="slidenum">
              <a:rPr lang="en-US"/>
              <a:pPr>
                <a:defRPr/>
              </a:pPr>
              <a:t>‹#›</a:t>
            </a:fld>
            <a:r>
              <a:rPr lang="en-US"/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21765458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5D6897-8F37-40F7-929A-96BAD81FC1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0570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1447800"/>
            <a:ext cx="1943100" cy="4648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1447800"/>
            <a:ext cx="5676900" cy="4648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D2AE53-1AA0-42FF-AF73-A0B2B6ECF9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5666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C71BDB-DFC3-4C6E-AD3B-3EF3094AFE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0807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D240B2-D559-4F16-9BA2-919913576E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0437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209800"/>
            <a:ext cx="38100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209800"/>
            <a:ext cx="38100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5D75F4-FEB7-451C-BA8E-BB3985AA5E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3085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B44AD5-8DDE-46CF-8326-2E61C0DA21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9232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832AA6-AD43-494C-A56B-EDFF617E0B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8976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3DE059-E792-40A1-97E7-4F5B02187B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2900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10668C-B978-4F25-9A4B-DB6F0AE67B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4603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724519-A100-441C-9DC0-F40FD5325C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0107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447800"/>
            <a:ext cx="77724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2209800"/>
            <a:ext cx="7772400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1ABCBF8-AE25-4F8D-A5C9-29C4865C07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31" name="Rectangle 10"/>
          <p:cNvSpPr>
            <a:spLocks noChangeArrowheads="1"/>
          </p:cNvSpPr>
          <p:nvPr userDrawn="1"/>
        </p:nvSpPr>
        <p:spPr bwMode="auto">
          <a:xfrm>
            <a:off x="0" y="1066800"/>
            <a:ext cx="9144000" cy="152400"/>
          </a:xfrm>
          <a:prstGeom prst="rect">
            <a:avLst/>
          </a:prstGeom>
          <a:solidFill>
            <a:srgbClr val="C2113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defRPr/>
            </a:pPr>
            <a:endParaRPr lang="en-US" smtClean="0"/>
          </a:p>
        </p:txBody>
      </p:sp>
      <p:sp>
        <p:nvSpPr>
          <p:cNvPr id="1032" name="Rectangle 11"/>
          <p:cNvSpPr>
            <a:spLocks noChangeArrowheads="1"/>
          </p:cNvSpPr>
          <p:nvPr userDrawn="1"/>
        </p:nvSpPr>
        <p:spPr bwMode="auto">
          <a:xfrm>
            <a:off x="0" y="1219200"/>
            <a:ext cx="152400" cy="5638800"/>
          </a:xfrm>
          <a:prstGeom prst="rect">
            <a:avLst/>
          </a:prstGeom>
          <a:solidFill>
            <a:srgbClr val="002A6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ctr">
              <a:defRPr/>
            </a:pPr>
            <a:endParaRPr lang="en-US" smtClean="0">
              <a:solidFill>
                <a:srgbClr val="002A6C"/>
              </a:solidFill>
            </a:endParaRPr>
          </a:p>
        </p:txBody>
      </p:sp>
      <p:pic>
        <p:nvPicPr>
          <p:cNvPr id="1033" name="Picture 1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01" b="19492"/>
          <a:stretch>
            <a:fillRect/>
          </a:stretch>
        </p:blipFill>
        <p:spPr bwMode="auto">
          <a:xfrm>
            <a:off x="76200" y="80963"/>
            <a:ext cx="3811588" cy="947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3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9700" y="7938"/>
            <a:ext cx="2540000" cy="1058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60" r:id="rId1"/>
    <p:sldLayoutId id="2147483850" r:id="rId2"/>
    <p:sldLayoutId id="2147483851" r:id="rId3"/>
    <p:sldLayoutId id="2147483852" r:id="rId4"/>
    <p:sldLayoutId id="2147483853" r:id="rId5"/>
    <p:sldLayoutId id="2147483854" r:id="rId6"/>
    <p:sldLayoutId id="2147483855" r:id="rId7"/>
    <p:sldLayoutId id="2147483856" r:id="rId8"/>
    <p:sldLayoutId id="2147483857" r:id="rId9"/>
    <p:sldLayoutId id="2147483858" r:id="rId10"/>
    <p:sldLayoutId id="2147483859" r:id="rId11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10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ctrTitle"/>
          </p:nvPr>
        </p:nvSpPr>
        <p:spPr>
          <a:xfrm>
            <a:off x="533400" y="2667000"/>
            <a:ext cx="7772400" cy="1143000"/>
          </a:xfrm>
        </p:spPr>
        <p:txBody>
          <a:bodyPr/>
          <a:lstStyle/>
          <a:p>
            <a:r>
              <a:rPr lang="en-GB" altLang="en-US" smtClean="0"/>
              <a:t>A Geologist in Afghanistan</a:t>
            </a:r>
            <a:br>
              <a:rPr lang="en-GB" altLang="en-US" smtClean="0"/>
            </a:br>
            <a:r>
              <a:rPr lang="en-GB" altLang="en-US" sz="1800" smtClean="0"/>
              <a:t>The adventures of a foolish geoscientist?</a:t>
            </a:r>
            <a:endParaRPr lang="en-GB" altLang="en-US" smtClean="0"/>
          </a:p>
        </p:txBody>
      </p:sp>
      <p:sp>
        <p:nvSpPr>
          <p:cNvPr id="5123" name="Subtitle 2"/>
          <p:cNvSpPr>
            <a:spLocks noGrp="1"/>
          </p:cNvSpPr>
          <p:nvPr>
            <p:ph type="subTitle" idx="1"/>
          </p:nvPr>
        </p:nvSpPr>
        <p:spPr>
          <a:xfrm>
            <a:off x="1371600" y="4151313"/>
            <a:ext cx="6400800" cy="2173287"/>
          </a:xfrm>
        </p:spPr>
        <p:txBody>
          <a:bodyPr/>
          <a:lstStyle/>
          <a:p>
            <a:r>
              <a:rPr lang="en-GB" altLang="en-US" b="1" smtClean="0"/>
              <a:t>James P. Llorca</a:t>
            </a:r>
          </a:p>
          <a:p>
            <a:r>
              <a:rPr lang="en-GB" altLang="en-US" sz="1200" b="1" i="1" smtClean="0"/>
              <a:t>FAIG, FAusIMM(CP), FSEG</a:t>
            </a:r>
          </a:p>
          <a:p>
            <a:r>
              <a:rPr lang="en-GB" altLang="en-US" sz="2000" smtClean="0"/>
              <a:t>Team Leader – Component II</a:t>
            </a:r>
          </a:p>
          <a:p>
            <a:r>
              <a:rPr lang="en-GB" altLang="en-US" sz="2000" smtClean="0"/>
              <a:t>Mineral Exploration &amp; Capacity Development</a:t>
            </a:r>
          </a:p>
          <a:p>
            <a:r>
              <a:rPr lang="en-GB" altLang="en-US" sz="2000" b="1" smtClean="0">
                <a:solidFill>
                  <a:srgbClr val="1E4ABD"/>
                </a:solidFill>
              </a:rPr>
              <a:t>US</a:t>
            </a:r>
            <a:r>
              <a:rPr lang="en-GB" altLang="en-US" sz="2000" b="1" smtClean="0">
                <a:solidFill>
                  <a:srgbClr val="FF0000"/>
                </a:solidFill>
              </a:rPr>
              <a:t>AID</a:t>
            </a:r>
            <a:r>
              <a:rPr lang="en-GB" altLang="en-US" sz="2000" smtClean="0"/>
              <a:t> – MIDAS Project</a:t>
            </a:r>
          </a:p>
          <a:p>
            <a:r>
              <a:rPr lang="en-GB" altLang="en-US" sz="1400" i="1" smtClean="0"/>
              <a:t>(Mining Investment &amp; Development for Afghan Sustainability)</a:t>
            </a:r>
          </a:p>
          <a:p>
            <a:endParaRPr lang="en-GB" alt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1938" y="5578475"/>
            <a:ext cx="990600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 descr="D:\MoM-Afghanistan\Geology\Tracks\Cu Porphyry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4191000"/>
            <a:ext cx="3276600" cy="233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4" descr="D:\MoM-Afghanistan\Geology\Tracks\Cu.Sed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638" y="1785938"/>
            <a:ext cx="3311525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5" descr="D:\MoM-Afghanistan\Geology\Tracks\Au_lode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00" y="1730375"/>
            <a:ext cx="3444875" cy="245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6" descr="D:\MoM-Afghanistan\Geology\Tracks\Au and other-min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4850" y="4271963"/>
            <a:ext cx="2971800" cy="217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3" name="TextBox 6"/>
          <p:cNvSpPr txBox="1">
            <a:spLocks noChangeArrowheads="1"/>
          </p:cNvSpPr>
          <p:nvPr/>
        </p:nvSpPr>
        <p:spPr bwMode="auto">
          <a:xfrm rot="10800000" flipV="1">
            <a:off x="2152650" y="6022975"/>
            <a:ext cx="2362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r>
              <a:rPr lang="en-US" altLang="en-US" sz="1800"/>
              <a:t>Porphyry Copper</a:t>
            </a:r>
          </a:p>
        </p:txBody>
      </p:sp>
      <p:sp>
        <p:nvSpPr>
          <p:cNvPr id="14344" name="TextBox 7"/>
          <p:cNvSpPr txBox="1">
            <a:spLocks noChangeArrowheads="1"/>
          </p:cNvSpPr>
          <p:nvPr/>
        </p:nvSpPr>
        <p:spPr bwMode="auto">
          <a:xfrm rot="10800000" flipV="1">
            <a:off x="2095500" y="3744913"/>
            <a:ext cx="23622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r>
              <a:rPr lang="en-US" altLang="en-US" sz="1800"/>
              <a:t>Sedimentary Copper</a:t>
            </a:r>
          </a:p>
        </p:txBody>
      </p:sp>
      <p:sp>
        <p:nvSpPr>
          <p:cNvPr id="14345" name="TextBox 8"/>
          <p:cNvSpPr txBox="1">
            <a:spLocks noChangeArrowheads="1"/>
          </p:cNvSpPr>
          <p:nvPr/>
        </p:nvSpPr>
        <p:spPr bwMode="auto">
          <a:xfrm rot="10800000" flipV="1">
            <a:off x="6248400" y="3744913"/>
            <a:ext cx="1905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r>
              <a:rPr lang="en-US" altLang="en-US" sz="1800"/>
              <a:t>Load Gold</a:t>
            </a:r>
          </a:p>
        </p:txBody>
      </p:sp>
      <p:sp>
        <p:nvSpPr>
          <p:cNvPr id="14346" name="TextBox 9"/>
          <p:cNvSpPr txBox="1">
            <a:spLocks noChangeArrowheads="1"/>
          </p:cNvSpPr>
          <p:nvPr/>
        </p:nvSpPr>
        <p:spPr bwMode="auto">
          <a:xfrm rot="10800000" flipV="1">
            <a:off x="6248400" y="6088063"/>
            <a:ext cx="23622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r>
              <a:rPr lang="en-US" altLang="en-US" sz="1800"/>
              <a:t>Placer Gold</a:t>
            </a:r>
          </a:p>
        </p:txBody>
      </p:sp>
      <p:sp>
        <p:nvSpPr>
          <p:cNvPr id="14347" name="TextBox 11"/>
          <p:cNvSpPr txBox="1">
            <a:spLocks noChangeArrowheads="1"/>
          </p:cNvSpPr>
          <p:nvPr/>
        </p:nvSpPr>
        <p:spPr bwMode="auto">
          <a:xfrm>
            <a:off x="304800" y="1228725"/>
            <a:ext cx="44005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r>
              <a:rPr lang="en-GB" altLang="en-US">
                <a:solidFill>
                  <a:srgbClr val="0070C0"/>
                </a:solidFill>
              </a:rPr>
              <a:t>Copper &amp; Gold Prospectivity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2413" y="5343525"/>
            <a:ext cx="990600" cy="887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TextBox 11"/>
          <p:cNvSpPr txBox="1">
            <a:spLocks noChangeArrowheads="1"/>
          </p:cNvSpPr>
          <p:nvPr/>
        </p:nvSpPr>
        <p:spPr bwMode="auto">
          <a:xfrm>
            <a:off x="304800" y="1228725"/>
            <a:ext cx="54673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r>
              <a:rPr lang="en-GB" altLang="en-US">
                <a:solidFill>
                  <a:srgbClr val="0070C0"/>
                </a:solidFill>
              </a:rPr>
              <a:t>Sn-W, RRE, Fe, Pb-Zn Prospectivity</a:t>
            </a:r>
          </a:p>
        </p:txBody>
      </p:sp>
      <p:pic>
        <p:nvPicPr>
          <p:cNvPr id="15364" name="Picture 3" descr="D:\MoM-Afghanistan\Geology\Tracks\U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129088"/>
            <a:ext cx="3313113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5" name="Rectangle 13"/>
          <p:cNvSpPr>
            <a:spLocks noChangeArrowheads="1"/>
          </p:cNvSpPr>
          <p:nvPr/>
        </p:nvSpPr>
        <p:spPr bwMode="auto">
          <a:xfrm>
            <a:off x="2362200" y="5576888"/>
            <a:ext cx="2667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r>
              <a:rPr lang="en-US" altLang="en-US" sz="1800"/>
              <a:t>Rare Earth Elements</a:t>
            </a:r>
          </a:p>
        </p:txBody>
      </p:sp>
      <p:pic>
        <p:nvPicPr>
          <p:cNvPr id="15366" name="Picture 4" descr="D:\MoM-Afghanistan\Geology\Tracks\Fe-sed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690688"/>
            <a:ext cx="3352800" cy="239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icture 5" descr="D:\MoM-Afghanistan\Geology\Tracks\Tin-Tungsten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752600"/>
            <a:ext cx="3048000" cy="226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8" name="Rectangle 16"/>
          <p:cNvSpPr>
            <a:spLocks noChangeArrowheads="1"/>
          </p:cNvSpPr>
          <p:nvPr/>
        </p:nvSpPr>
        <p:spPr bwMode="auto">
          <a:xfrm rot="10800000" flipV="1">
            <a:off x="2362200" y="3138488"/>
            <a:ext cx="22098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r>
              <a:rPr lang="en-US" altLang="en-US" sz="1800"/>
              <a:t>Tin and Tungsten</a:t>
            </a:r>
          </a:p>
        </p:txBody>
      </p:sp>
      <p:sp>
        <p:nvSpPr>
          <p:cNvPr id="15369" name="TextBox 17"/>
          <p:cNvSpPr txBox="1">
            <a:spLocks noChangeArrowheads="1"/>
          </p:cNvSpPr>
          <p:nvPr/>
        </p:nvSpPr>
        <p:spPr bwMode="auto">
          <a:xfrm>
            <a:off x="6324600" y="3443288"/>
            <a:ext cx="19812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r>
              <a:rPr lang="en-US" altLang="en-US" sz="1800"/>
              <a:t>Sedimentary Iron</a:t>
            </a:r>
          </a:p>
        </p:txBody>
      </p:sp>
      <p:pic>
        <p:nvPicPr>
          <p:cNvPr id="15370" name="Picture 2" descr="D:\MoM-Afghanistan\Geology\Tracks\Pb-Zn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4129088"/>
            <a:ext cx="3184525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1" name="TextBox 19"/>
          <p:cNvSpPr txBox="1">
            <a:spLocks noChangeArrowheads="1"/>
          </p:cNvSpPr>
          <p:nvPr/>
        </p:nvSpPr>
        <p:spPr bwMode="auto">
          <a:xfrm>
            <a:off x="6781800" y="5653088"/>
            <a:ext cx="12192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r>
              <a:rPr lang="en-US" altLang="en-US" sz="1800"/>
              <a:t>Zn-Pb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2250" y="5608638"/>
            <a:ext cx="990600" cy="887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TextBox 11"/>
          <p:cNvSpPr txBox="1">
            <a:spLocks noChangeArrowheads="1"/>
          </p:cNvSpPr>
          <p:nvPr/>
        </p:nvSpPr>
        <p:spPr bwMode="auto">
          <a:xfrm>
            <a:off x="304800" y="1228725"/>
            <a:ext cx="67913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r>
              <a:rPr lang="en-GB" altLang="en-US">
                <a:solidFill>
                  <a:srgbClr val="0070C0"/>
                </a:solidFill>
              </a:rPr>
              <a:t>Borates, Barite, Salt-Potash &amp; S Prospectivity</a:t>
            </a:r>
          </a:p>
        </p:txBody>
      </p:sp>
      <p:pic>
        <p:nvPicPr>
          <p:cNvPr id="16388" name="Picture 7" descr="D:\MoM-Afghanistan\Geology\Tracks\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738" y="1746250"/>
            <a:ext cx="2971800" cy="211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9" name="TextBox 21"/>
          <p:cNvSpPr txBox="1">
            <a:spLocks noChangeArrowheads="1"/>
          </p:cNvSpPr>
          <p:nvPr/>
        </p:nvSpPr>
        <p:spPr bwMode="auto">
          <a:xfrm>
            <a:off x="2084388" y="3352800"/>
            <a:ext cx="8953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r>
              <a:rPr lang="en-US" altLang="en-US" sz="1800"/>
              <a:t>Borates</a:t>
            </a:r>
          </a:p>
        </p:txBody>
      </p:sp>
      <p:pic>
        <p:nvPicPr>
          <p:cNvPr id="16390" name="Picture 8" descr="D:\MoM-Afghanistan\Geology\Tracks\BaSo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114800"/>
            <a:ext cx="30988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1" name="TextBox 23"/>
          <p:cNvSpPr txBox="1">
            <a:spLocks noChangeArrowheads="1"/>
          </p:cNvSpPr>
          <p:nvPr/>
        </p:nvSpPr>
        <p:spPr bwMode="auto">
          <a:xfrm>
            <a:off x="2209800" y="5562600"/>
            <a:ext cx="762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r>
              <a:rPr lang="en-US" altLang="en-US" sz="1800"/>
              <a:t>Barite</a:t>
            </a:r>
          </a:p>
        </p:txBody>
      </p:sp>
      <p:pic>
        <p:nvPicPr>
          <p:cNvPr id="16392" name="Picture 11" descr="D:\MoM-Afghanistan\Geology\Tracks\Kcl-Nacl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4213" y="1752600"/>
            <a:ext cx="3124200" cy="231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3" name="TextBox 25"/>
          <p:cNvSpPr txBox="1">
            <a:spLocks noChangeArrowheads="1"/>
          </p:cNvSpPr>
          <p:nvPr/>
        </p:nvSpPr>
        <p:spPr bwMode="auto">
          <a:xfrm>
            <a:off x="6605588" y="3495675"/>
            <a:ext cx="16240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r>
              <a:rPr lang="en-US" altLang="en-US" sz="1800"/>
              <a:t>Salt and Potash</a:t>
            </a:r>
          </a:p>
        </p:txBody>
      </p:sp>
      <p:pic>
        <p:nvPicPr>
          <p:cNvPr id="16394" name="Picture 2" descr="D:\MoM-Afghanistan\Geology\Tracks\S-Stra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9913" y="4059238"/>
            <a:ext cx="3352800" cy="248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5" name="TextBox 27"/>
          <p:cNvSpPr txBox="1">
            <a:spLocks noChangeArrowheads="1"/>
          </p:cNvSpPr>
          <p:nvPr/>
        </p:nvSpPr>
        <p:spPr bwMode="auto">
          <a:xfrm>
            <a:off x="6608763" y="5986463"/>
            <a:ext cx="762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r>
              <a:rPr lang="en-US" altLang="en-US" sz="1800"/>
              <a:t>Sulfur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2" descr="D:\MoM-Afghanistan\Geology\Tracks\Talk-Magnesit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2575" y="4200525"/>
            <a:ext cx="3070225" cy="227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extBox 2"/>
          <p:cNvSpPr txBox="1">
            <a:spLocks noChangeArrowheads="1"/>
          </p:cNvSpPr>
          <p:nvPr/>
        </p:nvSpPr>
        <p:spPr bwMode="auto">
          <a:xfrm>
            <a:off x="5518150" y="6032500"/>
            <a:ext cx="19875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r>
              <a:rPr lang="en-US" altLang="en-US" sz="1800"/>
              <a:t>Talc and Magnesite</a:t>
            </a:r>
          </a:p>
        </p:txBody>
      </p:sp>
      <p:pic>
        <p:nvPicPr>
          <p:cNvPr id="17412" name="Picture 2" descr="D:\MoM-Afghanistan\Geology\Tracks\Pegm-gem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975" y="1685925"/>
            <a:ext cx="3436938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3" name="Rectangle 4"/>
          <p:cNvSpPr>
            <a:spLocks noChangeArrowheads="1"/>
          </p:cNvSpPr>
          <p:nvPr/>
        </p:nvSpPr>
        <p:spPr bwMode="auto">
          <a:xfrm>
            <a:off x="5981700" y="3443288"/>
            <a:ext cx="23622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r>
              <a:rPr lang="en-US" altLang="en-US" sz="1800"/>
              <a:t>Pegmatites with Ta,Nb,</a:t>
            </a:r>
          </a:p>
          <a:p>
            <a:r>
              <a:rPr lang="en-US" altLang="en-US" sz="1800"/>
              <a:t> Li, Be  and gemstones</a:t>
            </a:r>
          </a:p>
        </p:txBody>
      </p:sp>
      <p:pic>
        <p:nvPicPr>
          <p:cNvPr id="17414" name="Picture 3" descr="D:\MoM-Afghanistan\Geology\Tracks\M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905000"/>
            <a:ext cx="3048000" cy="226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5" name="TextBox 6"/>
          <p:cNvSpPr txBox="1">
            <a:spLocks noChangeArrowheads="1"/>
          </p:cNvSpPr>
          <p:nvPr/>
        </p:nvSpPr>
        <p:spPr bwMode="auto">
          <a:xfrm rot="10800000" flipV="1">
            <a:off x="2089150" y="3675063"/>
            <a:ext cx="7318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r>
              <a:rPr lang="en-US" altLang="en-US" sz="1800"/>
              <a:t>Mn</a:t>
            </a:r>
          </a:p>
        </p:txBody>
      </p:sp>
      <p:pic>
        <p:nvPicPr>
          <p:cNvPr id="17416" name="Picture 2" descr="D:\MoM-Afghanistan\Geology\Tracks\Chromite-Asbest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191000"/>
            <a:ext cx="3082925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7" name="TextBox 8"/>
          <p:cNvSpPr txBox="1">
            <a:spLocks noChangeArrowheads="1"/>
          </p:cNvSpPr>
          <p:nvPr/>
        </p:nvSpPr>
        <p:spPr bwMode="auto">
          <a:xfrm>
            <a:off x="2022475" y="6019800"/>
            <a:ext cx="10556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r>
              <a:rPr lang="en-US" altLang="en-US" sz="1800"/>
              <a:t>Chromite</a:t>
            </a:r>
          </a:p>
        </p:txBody>
      </p:sp>
      <p:sp>
        <p:nvSpPr>
          <p:cNvPr id="17418" name="TextBox 9"/>
          <p:cNvSpPr txBox="1">
            <a:spLocks noChangeArrowheads="1"/>
          </p:cNvSpPr>
          <p:nvPr/>
        </p:nvSpPr>
        <p:spPr bwMode="auto">
          <a:xfrm>
            <a:off x="304800" y="1228725"/>
            <a:ext cx="70707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r>
              <a:rPr lang="en-GB" altLang="en-US">
                <a:solidFill>
                  <a:srgbClr val="0070C0"/>
                </a:solidFill>
              </a:rPr>
              <a:t>Mn, Ta, Nb, Cr, Talc &amp; Magnesite Prospectivity</a:t>
            </a:r>
          </a:p>
        </p:txBody>
      </p:sp>
      <p:pic>
        <p:nvPicPr>
          <p:cNvPr id="17419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5589588"/>
            <a:ext cx="990600" cy="887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Box 9"/>
          <p:cNvSpPr txBox="1">
            <a:spLocks noChangeArrowheads="1"/>
          </p:cNvSpPr>
          <p:nvPr/>
        </p:nvSpPr>
        <p:spPr bwMode="auto">
          <a:xfrm>
            <a:off x="304800" y="1295400"/>
            <a:ext cx="47164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r>
              <a:rPr lang="en-GB" altLang="en-US">
                <a:solidFill>
                  <a:srgbClr val="0070C0"/>
                </a:solidFill>
              </a:rPr>
              <a:t>Capacity Building and Training</a:t>
            </a:r>
          </a:p>
        </p:txBody>
      </p:sp>
      <p:pic>
        <p:nvPicPr>
          <p:cNvPr id="18435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525" y="1979613"/>
            <a:ext cx="42672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979613"/>
            <a:ext cx="2884488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Box 9"/>
          <p:cNvSpPr txBox="1">
            <a:spLocks noChangeArrowheads="1"/>
          </p:cNvSpPr>
          <p:nvPr/>
        </p:nvSpPr>
        <p:spPr bwMode="auto">
          <a:xfrm>
            <a:off x="304800" y="1295400"/>
            <a:ext cx="25749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r>
              <a:rPr lang="en-GB" altLang="en-US">
                <a:solidFill>
                  <a:srgbClr val="0070C0"/>
                </a:solidFill>
              </a:rPr>
              <a:t>Manual plotting</a:t>
            </a:r>
          </a:p>
        </p:txBody>
      </p:sp>
      <p:pic>
        <p:nvPicPr>
          <p:cNvPr id="19459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514600"/>
            <a:ext cx="37592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514600"/>
            <a:ext cx="37592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Box 9"/>
          <p:cNvSpPr txBox="1">
            <a:spLocks noChangeArrowheads="1"/>
          </p:cNvSpPr>
          <p:nvPr/>
        </p:nvSpPr>
        <p:spPr bwMode="auto">
          <a:xfrm>
            <a:off x="304800" y="1295400"/>
            <a:ext cx="28463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r>
              <a:rPr lang="en-GB" altLang="en-US">
                <a:solidFill>
                  <a:srgbClr val="0070C0"/>
                </a:solidFill>
              </a:rPr>
              <a:t>Normal Entourage</a:t>
            </a:r>
          </a:p>
        </p:txBody>
      </p:sp>
      <p:pic>
        <p:nvPicPr>
          <p:cNvPr id="25603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667000"/>
            <a:ext cx="7858125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Box 9"/>
          <p:cNvSpPr txBox="1">
            <a:spLocks noChangeArrowheads="1"/>
          </p:cNvSpPr>
          <p:nvPr/>
        </p:nvSpPr>
        <p:spPr bwMode="auto">
          <a:xfrm>
            <a:off x="304800" y="1295400"/>
            <a:ext cx="64849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r>
              <a:rPr lang="en-GB" altLang="en-US">
                <a:solidFill>
                  <a:srgbClr val="0070C0"/>
                </a:solidFill>
              </a:rPr>
              <a:t>Rugged Terrain at High Altitude of +2.5Km</a:t>
            </a:r>
          </a:p>
        </p:txBody>
      </p:sp>
      <p:pic>
        <p:nvPicPr>
          <p:cNvPr id="21507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928813"/>
            <a:ext cx="6840538" cy="454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Box 9"/>
          <p:cNvSpPr txBox="1">
            <a:spLocks noChangeArrowheads="1"/>
          </p:cNvSpPr>
          <p:nvPr/>
        </p:nvSpPr>
        <p:spPr bwMode="auto">
          <a:xfrm>
            <a:off x="304800" y="1295400"/>
            <a:ext cx="15700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r>
              <a:rPr lang="en-GB" altLang="en-US">
                <a:solidFill>
                  <a:srgbClr val="0070C0"/>
                </a:solidFill>
              </a:rPr>
              <a:t>Rest Stop</a:t>
            </a:r>
          </a:p>
        </p:txBody>
      </p:sp>
      <p:pic>
        <p:nvPicPr>
          <p:cNvPr id="23555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400" y="1981200"/>
            <a:ext cx="6840538" cy="454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Box 9"/>
          <p:cNvSpPr txBox="1">
            <a:spLocks noChangeArrowheads="1"/>
          </p:cNvSpPr>
          <p:nvPr/>
        </p:nvSpPr>
        <p:spPr bwMode="auto">
          <a:xfrm>
            <a:off x="304800" y="1295400"/>
            <a:ext cx="40465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r>
              <a:rPr lang="en-GB" altLang="en-US">
                <a:solidFill>
                  <a:srgbClr val="0070C0"/>
                </a:solidFill>
              </a:rPr>
              <a:t>Medic checks heart rate….</a:t>
            </a:r>
          </a:p>
        </p:txBody>
      </p:sp>
      <p:pic>
        <p:nvPicPr>
          <p:cNvPr id="26627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133600"/>
            <a:ext cx="3443288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581400"/>
            <a:ext cx="3449638" cy="2576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>
                <a:solidFill>
                  <a:srgbClr val="0070C0"/>
                </a:solidFill>
              </a:rPr>
              <a:t>TOPIC OUTLINE</a:t>
            </a:r>
          </a:p>
        </p:txBody>
      </p:sp>
      <p:sp>
        <p:nvSpPr>
          <p:cNvPr id="614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smtClean="0">
                <a:solidFill>
                  <a:srgbClr val="0070C0"/>
                </a:solidFill>
              </a:rPr>
              <a:t>What the ____ are you doing in Afghanistan?</a:t>
            </a:r>
          </a:p>
          <a:p>
            <a:r>
              <a:rPr lang="en-US" altLang="en-US" dirty="0" smtClean="0">
                <a:solidFill>
                  <a:srgbClr val="0070C0"/>
                </a:solidFill>
              </a:rPr>
              <a:t>Where is Afghanistan?</a:t>
            </a:r>
          </a:p>
          <a:p>
            <a:r>
              <a:rPr lang="en-US" altLang="en-US" dirty="0" smtClean="0">
                <a:solidFill>
                  <a:srgbClr val="0070C0"/>
                </a:solidFill>
              </a:rPr>
              <a:t>Okay, tell me about that country, Afghanistan.</a:t>
            </a:r>
          </a:p>
          <a:p>
            <a:r>
              <a:rPr lang="en-US" altLang="en-US" dirty="0" smtClean="0">
                <a:solidFill>
                  <a:srgbClr val="0070C0"/>
                </a:solidFill>
              </a:rPr>
              <a:t>What are the mineral resources in Afghanistan?</a:t>
            </a:r>
          </a:p>
          <a:p>
            <a:r>
              <a:rPr lang="en-US" altLang="en-US" dirty="0" smtClean="0">
                <a:solidFill>
                  <a:srgbClr val="0070C0"/>
                </a:solidFill>
              </a:rPr>
              <a:t>All right, show me some photos.</a:t>
            </a:r>
          </a:p>
          <a:p>
            <a:r>
              <a:rPr lang="en-US" altLang="en-US" dirty="0" smtClean="0">
                <a:solidFill>
                  <a:srgbClr val="0070C0"/>
                </a:solidFill>
              </a:rPr>
              <a:t>Q &amp; A</a:t>
            </a:r>
          </a:p>
          <a:p>
            <a:r>
              <a:rPr lang="en-US" altLang="en-US" dirty="0" smtClean="0">
                <a:solidFill>
                  <a:srgbClr val="0070C0"/>
                </a:solidFill>
              </a:rPr>
              <a:t>Have a toast for me…</a:t>
            </a:r>
          </a:p>
        </p:txBody>
      </p:sp>
      <p:pic>
        <p:nvPicPr>
          <p:cNvPr id="6148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4495800"/>
            <a:ext cx="2438400" cy="187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61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1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1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7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Box 9"/>
          <p:cNvSpPr txBox="1">
            <a:spLocks noChangeArrowheads="1"/>
          </p:cNvSpPr>
          <p:nvPr/>
        </p:nvSpPr>
        <p:spPr bwMode="auto">
          <a:xfrm>
            <a:off x="304800" y="1295400"/>
            <a:ext cx="40100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r>
              <a:rPr lang="en-GB" altLang="en-US">
                <a:solidFill>
                  <a:srgbClr val="0070C0"/>
                </a:solidFill>
              </a:rPr>
              <a:t>Female Afghan Geologists</a:t>
            </a:r>
          </a:p>
        </p:txBody>
      </p:sp>
      <p:pic>
        <p:nvPicPr>
          <p:cNvPr id="20483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905000"/>
            <a:ext cx="6840538" cy="454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Box 9"/>
          <p:cNvSpPr txBox="1">
            <a:spLocks noChangeArrowheads="1"/>
          </p:cNvSpPr>
          <p:nvPr/>
        </p:nvSpPr>
        <p:spPr bwMode="auto">
          <a:xfrm>
            <a:off x="304800" y="1295400"/>
            <a:ext cx="68119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r>
              <a:rPr lang="en-GB" altLang="en-US">
                <a:solidFill>
                  <a:srgbClr val="0070C0"/>
                </a:solidFill>
              </a:rPr>
              <a:t>Brief lecturing on how good the weather is…</a:t>
            </a:r>
          </a:p>
        </p:txBody>
      </p:sp>
      <p:pic>
        <p:nvPicPr>
          <p:cNvPr id="24579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905000"/>
            <a:ext cx="6840538" cy="454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Box 9"/>
          <p:cNvSpPr txBox="1">
            <a:spLocks noChangeArrowheads="1"/>
          </p:cNvSpPr>
          <p:nvPr/>
        </p:nvSpPr>
        <p:spPr bwMode="auto">
          <a:xfrm>
            <a:off x="304800" y="1295400"/>
            <a:ext cx="27447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r>
              <a:rPr lang="en-GB" altLang="en-US">
                <a:solidFill>
                  <a:srgbClr val="0070C0"/>
                </a:solidFill>
              </a:rPr>
              <a:t>Digging Costeans</a:t>
            </a:r>
          </a:p>
        </p:txBody>
      </p:sp>
      <p:pic>
        <p:nvPicPr>
          <p:cNvPr id="22531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831975"/>
            <a:ext cx="2895600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825625"/>
            <a:ext cx="2913063" cy="218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8475" y="4267200"/>
            <a:ext cx="2895600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4263" y="4267200"/>
            <a:ext cx="2895600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Box 9"/>
          <p:cNvSpPr txBox="1">
            <a:spLocks noChangeArrowheads="1"/>
          </p:cNvSpPr>
          <p:nvPr/>
        </p:nvSpPr>
        <p:spPr bwMode="auto">
          <a:xfrm>
            <a:off x="304800" y="1295400"/>
            <a:ext cx="268374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r>
              <a:rPr lang="en-GB" altLang="en-US" dirty="0" err="1" smtClean="0">
                <a:solidFill>
                  <a:srgbClr val="0070C0"/>
                </a:solidFill>
              </a:rPr>
              <a:t>Costean</a:t>
            </a:r>
            <a:r>
              <a:rPr lang="en-GB" altLang="en-US" dirty="0" smtClean="0">
                <a:solidFill>
                  <a:srgbClr val="0070C0"/>
                </a:solidFill>
              </a:rPr>
              <a:t> mapping</a:t>
            </a:r>
            <a:endParaRPr lang="en-GB" altLang="en-US" dirty="0">
              <a:solidFill>
                <a:srgbClr val="0070C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987280"/>
            <a:ext cx="3425953" cy="22778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1986267"/>
            <a:ext cx="3429000" cy="22799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4343400"/>
            <a:ext cx="3425953" cy="227789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4349931"/>
            <a:ext cx="3429000" cy="2279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541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Box 9"/>
          <p:cNvSpPr txBox="1">
            <a:spLocks noChangeArrowheads="1"/>
          </p:cNvSpPr>
          <p:nvPr/>
        </p:nvSpPr>
        <p:spPr bwMode="auto">
          <a:xfrm>
            <a:off x="304800" y="1295400"/>
            <a:ext cx="70786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r>
              <a:rPr lang="en-GB" altLang="en-US">
                <a:solidFill>
                  <a:srgbClr val="0070C0"/>
                </a:solidFill>
              </a:rPr>
              <a:t>It is always good to look and feel the rocks, but </a:t>
            </a:r>
          </a:p>
        </p:txBody>
      </p:sp>
      <p:pic>
        <p:nvPicPr>
          <p:cNvPr id="27651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981200"/>
            <a:ext cx="6840538" cy="454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Box 9"/>
          <p:cNvSpPr txBox="1">
            <a:spLocks noChangeArrowheads="1"/>
          </p:cNvSpPr>
          <p:nvPr/>
        </p:nvSpPr>
        <p:spPr bwMode="auto">
          <a:xfrm>
            <a:off x="304800" y="1295400"/>
            <a:ext cx="56753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r>
              <a:rPr lang="en-GB" altLang="en-US">
                <a:solidFill>
                  <a:srgbClr val="0070C0"/>
                </a:solidFill>
              </a:rPr>
              <a:t>This give your adrenaline pumping….</a:t>
            </a:r>
          </a:p>
        </p:txBody>
      </p:sp>
      <p:pic>
        <p:nvPicPr>
          <p:cNvPr id="28675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100" y="2057400"/>
            <a:ext cx="31496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057400"/>
            <a:ext cx="3289300" cy="438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4400" y="4657725"/>
            <a:ext cx="11430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6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6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6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6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6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6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86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86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86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Box 9"/>
          <p:cNvSpPr txBox="1">
            <a:spLocks noChangeArrowheads="1"/>
          </p:cNvSpPr>
          <p:nvPr/>
        </p:nvSpPr>
        <p:spPr bwMode="auto">
          <a:xfrm>
            <a:off x="304800" y="1295400"/>
            <a:ext cx="28622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r>
              <a:rPr lang="en-GB" altLang="en-US">
                <a:solidFill>
                  <a:srgbClr val="0070C0"/>
                </a:solidFill>
              </a:rPr>
              <a:t>Life in the balance</a:t>
            </a:r>
          </a:p>
        </p:txBody>
      </p:sp>
      <p:pic>
        <p:nvPicPr>
          <p:cNvPr id="29699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295400"/>
            <a:ext cx="3863975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1219200" y="3200400"/>
            <a:ext cx="1419225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r>
              <a:rPr lang="en-GB" altLang="en-US">
                <a:solidFill>
                  <a:srgbClr val="0070C0"/>
                </a:solidFill>
              </a:rPr>
              <a:t>Thank </a:t>
            </a:r>
          </a:p>
          <a:p>
            <a:r>
              <a:rPr lang="en-GB" altLang="en-US">
                <a:solidFill>
                  <a:srgbClr val="0070C0"/>
                </a:solidFill>
              </a:rPr>
              <a:t>you </a:t>
            </a:r>
          </a:p>
          <a:p>
            <a:r>
              <a:rPr lang="en-GB" altLang="en-US">
                <a:solidFill>
                  <a:srgbClr val="0070C0"/>
                </a:solidFill>
              </a:rPr>
              <a:t>for </a:t>
            </a:r>
          </a:p>
          <a:p>
            <a:r>
              <a:rPr lang="en-GB" altLang="en-US">
                <a:solidFill>
                  <a:srgbClr val="0070C0"/>
                </a:solidFill>
              </a:rPr>
              <a:t>listening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>
                <a:solidFill>
                  <a:srgbClr val="0070C0"/>
                </a:solidFill>
              </a:rPr>
              <a:t>JAMES YOU A FOOL?</a:t>
            </a:r>
          </a:p>
        </p:txBody>
      </p:sp>
      <p:sp>
        <p:nvSpPr>
          <p:cNvPr id="614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smtClean="0">
                <a:solidFill>
                  <a:srgbClr val="0070C0"/>
                </a:solidFill>
              </a:rPr>
              <a:t>Why are you going to Afghanistan? It is either you are extremely brave of foolish.</a:t>
            </a:r>
          </a:p>
          <a:p>
            <a:pPr lvl="1"/>
            <a:r>
              <a:rPr lang="en-US" altLang="en-US" dirty="0" smtClean="0">
                <a:solidFill>
                  <a:srgbClr val="0070C0"/>
                </a:solidFill>
              </a:rPr>
              <a:t>I think I am both. </a:t>
            </a:r>
          </a:p>
          <a:p>
            <a:pPr lvl="1"/>
            <a:endParaRPr lang="en-US" altLang="en-US" dirty="0">
              <a:solidFill>
                <a:srgbClr val="0070C0"/>
              </a:solidFill>
            </a:endParaRPr>
          </a:p>
          <a:p>
            <a:r>
              <a:rPr lang="en-US" altLang="en-US" dirty="0" smtClean="0">
                <a:solidFill>
                  <a:srgbClr val="0070C0"/>
                </a:solidFill>
              </a:rPr>
              <a:t>So, why am I here?</a:t>
            </a:r>
          </a:p>
          <a:p>
            <a:pPr lvl="1"/>
            <a:r>
              <a:rPr lang="en-US" altLang="en-US" dirty="0" smtClean="0">
                <a:solidFill>
                  <a:srgbClr val="0070C0"/>
                </a:solidFill>
              </a:rPr>
              <a:t>A chance to make a difference and help a country in need</a:t>
            </a:r>
          </a:p>
          <a:p>
            <a:pPr lvl="1"/>
            <a:r>
              <a:rPr lang="en-US" altLang="en-US" dirty="0" smtClean="0">
                <a:solidFill>
                  <a:srgbClr val="0070C0"/>
                </a:solidFill>
              </a:rPr>
              <a:t>The geology is a new experience, pioneering new area</a:t>
            </a:r>
          </a:p>
          <a:p>
            <a:pPr lvl="1"/>
            <a:r>
              <a:rPr lang="en-US" altLang="en-US" dirty="0" smtClean="0">
                <a:solidFill>
                  <a:srgbClr val="0070C0"/>
                </a:solidFill>
              </a:rPr>
              <a:t>It is a new frontier for me, the country has enormous potential resources</a:t>
            </a:r>
          </a:p>
          <a:p>
            <a:pPr lvl="1"/>
            <a:r>
              <a:rPr lang="en-US" altLang="en-US" dirty="0" smtClean="0">
                <a:solidFill>
                  <a:srgbClr val="0070C0"/>
                </a:solidFill>
              </a:rPr>
              <a:t>The pay is good but high risk. </a:t>
            </a:r>
          </a:p>
          <a:p>
            <a:pPr lvl="1"/>
            <a:endParaRPr lang="en-US" altLang="en-US" dirty="0" smtClean="0">
              <a:solidFill>
                <a:srgbClr val="0070C0"/>
              </a:solidFill>
            </a:endParaRPr>
          </a:p>
          <a:p>
            <a:pPr lvl="1"/>
            <a:endParaRPr lang="en-US" altLang="en-US" dirty="0" smtClean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7799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1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1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1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61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1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1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7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828800"/>
            <a:ext cx="6573838" cy="4716463"/>
          </a:xfrm>
          <a:prstGeom prst="rect">
            <a:avLst/>
          </a:prstGeom>
          <a:noFill/>
          <a:ln w="19050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5" name="TextBox 2"/>
          <p:cNvSpPr txBox="1">
            <a:spLocks noChangeArrowheads="1"/>
          </p:cNvSpPr>
          <p:nvPr/>
        </p:nvSpPr>
        <p:spPr bwMode="auto">
          <a:xfrm>
            <a:off x="304800" y="1228725"/>
            <a:ext cx="48355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r>
              <a:rPr lang="en-GB" altLang="en-US">
                <a:solidFill>
                  <a:srgbClr val="0070C0"/>
                </a:solidFill>
              </a:rPr>
              <a:t>Islamic Republic of Afghanistan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905000"/>
            <a:ext cx="6858000" cy="4559300"/>
          </a:xfrm>
          <a:prstGeom prst="rect">
            <a:avLst/>
          </a:prstGeom>
          <a:solidFill>
            <a:schemeClr val="bg1"/>
          </a:solidFill>
          <a:ln w="15875">
            <a:solidFill>
              <a:srgbClr val="0070C0"/>
            </a:solidFill>
            <a:miter lim="800000"/>
            <a:headEnd/>
            <a:tailEnd/>
          </a:ln>
        </p:spPr>
      </p:pic>
      <p:sp>
        <p:nvSpPr>
          <p:cNvPr id="9219" name="TextBox 4"/>
          <p:cNvSpPr txBox="1">
            <a:spLocks noChangeArrowheads="1"/>
          </p:cNvSpPr>
          <p:nvPr/>
        </p:nvSpPr>
        <p:spPr bwMode="auto">
          <a:xfrm>
            <a:off x="304800" y="1228725"/>
            <a:ext cx="60388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r>
              <a:rPr lang="en-GB" altLang="en-US">
                <a:solidFill>
                  <a:srgbClr val="0070C0"/>
                </a:solidFill>
              </a:rPr>
              <a:t>Mines of Afghanistan ---- Land Mines!!!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828800"/>
            <a:ext cx="6818313" cy="4648200"/>
          </a:xfrm>
          <a:prstGeom prst="rect">
            <a:avLst/>
          </a:prstGeom>
          <a:noFill/>
          <a:ln w="1587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3" name="TextBox 4"/>
          <p:cNvSpPr txBox="1">
            <a:spLocks noChangeArrowheads="1"/>
          </p:cNvSpPr>
          <p:nvPr/>
        </p:nvSpPr>
        <p:spPr bwMode="auto">
          <a:xfrm>
            <a:off x="228600" y="1304925"/>
            <a:ext cx="35972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r>
              <a:rPr lang="en-GB" altLang="en-US">
                <a:solidFill>
                  <a:srgbClr val="0070C0"/>
                </a:solidFill>
              </a:rPr>
              <a:t>Where are these mines?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Box 2"/>
          <p:cNvSpPr txBox="1">
            <a:spLocks noChangeArrowheads="1"/>
          </p:cNvSpPr>
          <p:nvPr/>
        </p:nvSpPr>
        <p:spPr bwMode="auto">
          <a:xfrm>
            <a:off x="304800" y="1228725"/>
            <a:ext cx="71977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r>
              <a:rPr lang="en-GB" altLang="en-US">
                <a:solidFill>
                  <a:srgbClr val="0070C0"/>
                </a:solidFill>
              </a:rPr>
              <a:t>Islamic Republic of Afghanistan – Travel Advise</a:t>
            </a:r>
          </a:p>
        </p:txBody>
      </p:sp>
      <p:pic>
        <p:nvPicPr>
          <p:cNvPr id="11267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752600"/>
            <a:ext cx="7239000" cy="485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Box 2"/>
          <p:cNvSpPr txBox="1">
            <a:spLocks noChangeArrowheads="1"/>
          </p:cNvSpPr>
          <p:nvPr/>
        </p:nvSpPr>
        <p:spPr bwMode="auto">
          <a:xfrm>
            <a:off x="304800" y="1228725"/>
            <a:ext cx="44259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r>
              <a:rPr lang="en-GB" altLang="en-US">
                <a:solidFill>
                  <a:srgbClr val="0070C0"/>
                </a:solidFill>
              </a:rPr>
              <a:t>Hyperspectral Data Coverage</a:t>
            </a:r>
          </a:p>
        </p:txBody>
      </p:sp>
      <p:pic>
        <p:nvPicPr>
          <p:cNvPr id="12291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924050"/>
            <a:ext cx="6096000" cy="4705350"/>
          </a:xfrm>
          <a:prstGeom prst="rect">
            <a:avLst/>
          </a:prstGeom>
          <a:noFill/>
          <a:ln w="1587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Box 2"/>
          <p:cNvSpPr txBox="1">
            <a:spLocks noChangeArrowheads="1"/>
          </p:cNvSpPr>
          <p:nvPr/>
        </p:nvSpPr>
        <p:spPr bwMode="auto">
          <a:xfrm>
            <a:off x="304800" y="1228725"/>
            <a:ext cx="36703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r>
              <a:rPr lang="en-GB" altLang="en-US">
                <a:solidFill>
                  <a:srgbClr val="0070C0"/>
                </a:solidFill>
              </a:rPr>
              <a:t>Resources Project Areas</a:t>
            </a:r>
          </a:p>
        </p:txBody>
      </p:sp>
      <p:pic>
        <p:nvPicPr>
          <p:cNvPr id="13315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828800"/>
            <a:ext cx="6175375" cy="473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1422</TotalTime>
  <Words>459</Words>
  <Application>Microsoft Office PowerPoint</Application>
  <PresentationFormat>On-screen Show (4:3)</PresentationFormat>
  <Paragraphs>98</Paragraphs>
  <Slides>26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9" baseType="lpstr">
      <vt:lpstr>Arial</vt:lpstr>
      <vt:lpstr>Times</vt:lpstr>
      <vt:lpstr>Blank</vt:lpstr>
      <vt:lpstr>A Geologist in Afghanistan The adventures of a foolish geoscientist?</vt:lpstr>
      <vt:lpstr>TOPIC OUTLINE</vt:lpstr>
      <vt:lpstr>JAMES YOU A FOOL?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JDG Communications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Design Studio</dc:creator>
  <cp:lastModifiedBy>James P Llorca</cp:lastModifiedBy>
  <cp:revision>168</cp:revision>
  <cp:lastPrinted>2015-02-10T06:42:42Z</cp:lastPrinted>
  <dcterms:created xsi:type="dcterms:W3CDTF">2004-09-17T20:07:42Z</dcterms:created>
  <dcterms:modified xsi:type="dcterms:W3CDTF">2015-02-10T08:36:33Z</dcterms:modified>
</cp:coreProperties>
</file>