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4.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9"/>
  </p:notesMasterIdLst>
  <p:handoutMasterIdLst>
    <p:handoutMasterId r:id="rId40"/>
  </p:handoutMasterIdLst>
  <p:sldIdLst>
    <p:sldId id="279" r:id="rId2"/>
    <p:sldId id="280" r:id="rId3"/>
    <p:sldId id="257" r:id="rId4"/>
    <p:sldId id="288" r:id="rId5"/>
    <p:sldId id="258" r:id="rId6"/>
    <p:sldId id="367" r:id="rId7"/>
    <p:sldId id="368" r:id="rId8"/>
    <p:sldId id="369" r:id="rId9"/>
    <p:sldId id="260" r:id="rId10"/>
    <p:sldId id="392" r:id="rId11"/>
    <p:sldId id="370" r:id="rId12"/>
    <p:sldId id="263" r:id="rId13"/>
    <p:sldId id="371" r:id="rId14"/>
    <p:sldId id="281" r:id="rId15"/>
    <p:sldId id="282" r:id="rId16"/>
    <p:sldId id="364" r:id="rId17"/>
    <p:sldId id="365" r:id="rId18"/>
    <p:sldId id="287" r:id="rId19"/>
    <p:sldId id="372" r:id="rId20"/>
    <p:sldId id="373" r:id="rId21"/>
    <p:sldId id="374" r:id="rId22"/>
    <p:sldId id="376" r:id="rId23"/>
    <p:sldId id="363" r:id="rId24"/>
    <p:sldId id="377" r:id="rId25"/>
    <p:sldId id="378" r:id="rId26"/>
    <p:sldId id="379" r:id="rId27"/>
    <p:sldId id="381" r:id="rId28"/>
    <p:sldId id="382" r:id="rId29"/>
    <p:sldId id="383" r:id="rId30"/>
    <p:sldId id="384" r:id="rId31"/>
    <p:sldId id="385" r:id="rId32"/>
    <p:sldId id="386" r:id="rId33"/>
    <p:sldId id="387" r:id="rId34"/>
    <p:sldId id="388" r:id="rId35"/>
    <p:sldId id="389" r:id="rId36"/>
    <p:sldId id="390" r:id="rId37"/>
    <p:sldId id="391" r:id="rId38"/>
  </p:sldIdLst>
  <p:sldSz cx="9144000" cy="6858000" type="screen4x3"/>
  <p:notesSz cx="9906000" cy="6794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505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4" autoAdjust="0"/>
    <p:restoredTop sz="94637" autoAdjust="0"/>
  </p:normalViewPr>
  <p:slideViewPr>
    <p:cSldViewPr>
      <p:cViewPr>
        <p:scale>
          <a:sx n="73" d="100"/>
          <a:sy n="73" d="100"/>
        </p:scale>
        <p:origin x="-1212"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293681" cy="340106"/>
          </a:xfrm>
          <a:prstGeom prst="rect">
            <a:avLst/>
          </a:prstGeom>
        </p:spPr>
        <p:txBody>
          <a:bodyPr vert="horz" lIns="91422" tIns="45710" rIns="91422" bIns="45710" rtlCol="0"/>
          <a:lstStyle>
            <a:lvl1pPr algn="l">
              <a:defRPr sz="1200"/>
            </a:lvl1pPr>
          </a:lstStyle>
          <a:p>
            <a:endParaRPr lang="en-AU"/>
          </a:p>
        </p:txBody>
      </p:sp>
      <p:sp>
        <p:nvSpPr>
          <p:cNvPr id="3" name="Date Placeholder 2"/>
          <p:cNvSpPr>
            <a:spLocks noGrp="1"/>
          </p:cNvSpPr>
          <p:nvPr>
            <p:ph type="dt" sz="quarter" idx="1"/>
          </p:nvPr>
        </p:nvSpPr>
        <p:spPr>
          <a:xfrm>
            <a:off x="5610008" y="1"/>
            <a:ext cx="4293681" cy="340106"/>
          </a:xfrm>
          <a:prstGeom prst="rect">
            <a:avLst/>
          </a:prstGeom>
        </p:spPr>
        <p:txBody>
          <a:bodyPr vert="horz" lIns="91422" tIns="45710" rIns="91422" bIns="45710" rtlCol="0"/>
          <a:lstStyle>
            <a:lvl1pPr algn="r">
              <a:defRPr sz="1200"/>
            </a:lvl1pPr>
          </a:lstStyle>
          <a:p>
            <a:fld id="{C6FAD0A3-C04B-4B72-A9B1-22421BCE64EE}" type="datetimeFigureOut">
              <a:rPr lang="en-AU" smtClean="0"/>
              <a:pPr/>
              <a:t>13/04/2015</a:t>
            </a:fld>
            <a:endParaRPr lang="en-AU"/>
          </a:p>
        </p:txBody>
      </p:sp>
      <p:sp>
        <p:nvSpPr>
          <p:cNvPr id="4" name="Footer Placeholder 3"/>
          <p:cNvSpPr>
            <a:spLocks noGrp="1"/>
          </p:cNvSpPr>
          <p:nvPr>
            <p:ph type="ftr" sz="quarter" idx="2"/>
          </p:nvPr>
        </p:nvSpPr>
        <p:spPr>
          <a:xfrm>
            <a:off x="1" y="6453309"/>
            <a:ext cx="4293681" cy="340105"/>
          </a:xfrm>
          <a:prstGeom prst="rect">
            <a:avLst/>
          </a:prstGeom>
        </p:spPr>
        <p:txBody>
          <a:bodyPr vert="horz" lIns="91422" tIns="45710" rIns="91422" bIns="45710" rtlCol="0" anchor="b"/>
          <a:lstStyle>
            <a:lvl1pPr algn="l">
              <a:defRPr sz="1200"/>
            </a:lvl1pPr>
          </a:lstStyle>
          <a:p>
            <a:endParaRPr lang="en-AU"/>
          </a:p>
        </p:txBody>
      </p:sp>
      <p:sp>
        <p:nvSpPr>
          <p:cNvPr id="5" name="Slide Number Placeholder 4"/>
          <p:cNvSpPr>
            <a:spLocks noGrp="1"/>
          </p:cNvSpPr>
          <p:nvPr>
            <p:ph type="sldNum" sz="quarter" idx="3"/>
          </p:nvPr>
        </p:nvSpPr>
        <p:spPr>
          <a:xfrm>
            <a:off x="5610008" y="6453309"/>
            <a:ext cx="4293681" cy="340105"/>
          </a:xfrm>
          <a:prstGeom prst="rect">
            <a:avLst/>
          </a:prstGeom>
        </p:spPr>
        <p:txBody>
          <a:bodyPr vert="horz" lIns="91422" tIns="45710" rIns="91422" bIns="45710" rtlCol="0" anchor="b"/>
          <a:lstStyle>
            <a:lvl1pPr algn="r">
              <a:defRPr sz="1200"/>
            </a:lvl1pPr>
          </a:lstStyle>
          <a:p>
            <a:fld id="{858567A9-69D8-4371-A9B6-90481B6AAB4F}" type="slidenum">
              <a:rPr lang="en-AU" smtClean="0"/>
              <a:pPr/>
              <a:t>‹#›</a:t>
            </a:fld>
            <a:endParaRPr lang="en-AU"/>
          </a:p>
        </p:txBody>
      </p:sp>
    </p:spTree>
    <p:extLst>
      <p:ext uri="{BB962C8B-B14F-4D97-AF65-F5344CB8AC3E}">
        <p14:creationId xmlns:p14="http://schemas.microsoft.com/office/powerpoint/2010/main" val="3833191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292598" cy="339725"/>
          </a:xfrm>
          <a:prstGeom prst="rect">
            <a:avLst/>
          </a:prstGeom>
        </p:spPr>
        <p:txBody>
          <a:bodyPr vert="horz" lIns="91422" tIns="45710" rIns="91422" bIns="45710" rtlCol="0"/>
          <a:lstStyle>
            <a:lvl1pPr algn="l">
              <a:defRPr sz="1200"/>
            </a:lvl1pPr>
          </a:lstStyle>
          <a:p>
            <a:endParaRPr lang="en-AU"/>
          </a:p>
        </p:txBody>
      </p:sp>
      <p:sp>
        <p:nvSpPr>
          <p:cNvPr id="3" name="Date Placeholder 2"/>
          <p:cNvSpPr>
            <a:spLocks noGrp="1"/>
          </p:cNvSpPr>
          <p:nvPr>
            <p:ph type="dt" idx="1"/>
          </p:nvPr>
        </p:nvSpPr>
        <p:spPr>
          <a:xfrm>
            <a:off x="5611110" y="1"/>
            <a:ext cx="4292598" cy="339725"/>
          </a:xfrm>
          <a:prstGeom prst="rect">
            <a:avLst/>
          </a:prstGeom>
        </p:spPr>
        <p:txBody>
          <a:bodyPr vert="horz" lIns="91422" tIns="45710" rIns="91422" bIns="45710" rtlCol="0"/>
          <a:lstStyle>
            <a:lvl1pPr algn="r">
              <a:defRPr sz="1200"/>
            </a:lvl1pPr>
          </a:lstStyle>
          <a:p>
            <a:fld id="{E3BEF0D2-A493-4D24-84D9-1B86FF08E057}" type="datetimeFigureOut">
              <a:rPr lang="en-AU" smtClean="0"/>
              <a:pPr/>
              <a:t>13/04/2015</a:t>
            </a:fld>
            <a:endParaRPr lang="en-AU"/>
          </a:p>
        </p:txBody>
      </p:sp>
      <p:sp>
        <p:nvSpPr>
          <p:cNvPr id="4" name="Slide Image Placeholder 3"/>
          <p:cNvSpPr>
            <a:spLocks noGrp="1" noRot="1" noChangeAspect="1"/>
          </p:cNvSpPr>
          <p:nvPr>
            <p:ph type="sldImg" idx="2"/>
          </p:nvPr>
        </p:nvSpPr>
        <p:spPr>
          <a:xfrm>
            <a:off x="3254375" y="509588"/>
            <a:ext cx="3397250" cy="2547937"/>
          </a:xfrm>
          <a:prstGeom prst="rect">
            <a:avLst/>
          </a:prstGeom>
          <a:noFill/>
          <a:ln w="12700">
            <a:solidFill>
              <a:prstClr val="black"/>
            </a:solidFill>
          </a:ln>
        </p:spPr>
        <p:txBody>
          <a:bodyPr vert="horz" lIns="91422" tIns="45710" rIns="91422" bIns="45710" rtlCol="0" anchor="ctr"/>
          <a:lstStyle/>
          <a:p>
            <a:endParaRPr lang="en-AU"/>
          </a:p>
        </p:txBody>
      </p:sp>
      <p:sp>
        <p:nvSpPr>
          <p:cNvPr id="5" name="Notes Placeholder 4"/>
          <p:cNvSpPr>
            <a:spLocks noGrp="1"/>
          </p:cNvSpPr>
          <p:nvPr>
            <p:ph type="body" sz="quarter" idx="3"/>
          </p:nvPr>
        </p:nvSpPr>
        <p:spPr>
          <a:xfrm>
            <a:off x="990601" y="3227388"/>
            <a:ext cx="7924800" cy="3057525"/>
          </a:xfrm>
          <a:prstGeom prst="rect">
            <a:avLst/>
          </a:prstGeom>
        </p:spPr>
        <p:txBody>
          <a:bodyPr vert="horz" lIns="91422" tIns="45710" rIns="91422" bIns="4571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3" y="6453596"/>
            <a:ext cx="4292598" cy="339725"/>
          </a:xfrm>
          <a:prstGeom prst="rect">
            <a:avLst/>
          </a:prstGeom>
        </p:spPr>
        <p:txBody>
          <a:bodyPr vert="horz" lIns="91422" tIns="45710" rIns="91422" bIns="45710" rtlCol="0" anchor="b"/>
          <a:lstStyle>
            <a:lvl1pPr algn="l">
              <a:defRPr sz="1200"/>
            </a:lvl1pPr>
          </a:lstStyle>
          <a:p>
            <a:endParaRPr lang="en-AU"/>
          </a:p>
        </p:txBody>
      </p:sp>
      <p:sp>
        <p:nvSpPr>
          <p:cNvPr id="7" name="Slide Number Placeholder 6"/>
          <p:cNvSpPr>
            <a:spLocks noGrp="1"/>
          </p:cNvSpPr>
          <p:nvPr>
            <p:ph type="sldNum" sz="quarter" idx="5"/>
          </p:nvPr>
        </p:nvSpPr>
        <p:spPr>
          <a:xfrm>
            <a:off x="5611110" y="6453596"/>
            <a:ext cx="4292598" cy="339725"/>
          </a:xfrm>
          <a:prstGeom prst="rect">
            <a:avLst/>
          </a:prstGeom>
        </p:spPr>
        <p:txBody>
          <a:bodyPr vert="horz" lIns="91422" tIns="45710" rIns="91422" bIns="45710" rtlCol="0" anchor="b"/>
          <a:lstStyle>
            <a:lvl1pPr algn="r">
              <a:defRPr sz="1200"/>
            </a:lvl1pPr>
          </a:lstStyle>
          <a:p>
            <a:fld id="{0CC82D23-66A2-4776-8C5D-F0830433B03C}" type="slidenum">
              <a:rPr lang="en-AU" smtClean="0"/>
              <a:pPr/>
              <a:t>‹#›</a:t>
            </a:fld>
            <a:endParaRPr lang="en-AU"/>
          </a:p>
        </p:txBody>
      </p:sp>
    </p:spTree>
    <p:extLst>
      <p:ext uri="{BB962C8B-B14F-4D97-AF65-F5344CB8AC3E}">
        <p14:creationId xmlns:p14="http://schemas.microsoft.com/office/powerpoint/2010/main" val="2512499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1</a:t>
            </a:fld>
            <a:endParaRPr lang="en-AU"/>
          </a:p>
        </p:txBody>
      </p:sp>
    </p:spTree>
    <p:extLst>
      <p:ext uri="{BB962C8B-B14F-4D97-AF65-F5344CB8AC3E}">
        <p14:creationId xmlns:p14="http://schemas.microsoft.com/office/powerpoint/2010/main" val="86457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10</a:t>
            </a:fld>
            <a:endParaRPr lang="en-AU"/>
          </a:p>
        </p:txBody>
      </p:sp>
    </p:spTree>
    <p:extLst>
      <p:ext uri="{BB962C8B-B14F-4D97-AF65-F5344CB8AC3E}">
        <p14:creationId xmlns:p14="http://schemas.microsoft.com/office/powerpoint/2010/main" val="2861525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MEE = Multiples of Exploration Expenditures	PEM = Past Expenditure Multipliers (also Prospectivity Enhancement Multipliers)		KGR = Kilburn Geoscience Rating</a:t>
            </a:r>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11</a:t>
            </a:fld>
            <a:endParaRPr lang="en-AU"/>
          </a:p>
        </p:txBody>
      </p:sp>
    </p:spTree>
    <p:extLst>
      <p:ext uri="{BB962C8B-B14F-4D97-AF65-F5344CB8AC3E}">
        <p14:creationId xmlns:p14="http://schemas.microsoft.com/office/powerpoint/2010/main" val="1122878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12</a:t>
            </a:fld>
            <a:endParaRPr lang="en-AU"/>
          </a:p>
        </p:txBody>
      </p:sp>
    </p:spTree>
    <p:extLst>
      <p:ext uri="{BB962C8B-B14F-4D97-AF65-F5344CB8AC3E}">
        <p14:creationId xmlns:p14="http://schemas.microsoft.com/office/powerpoint/2010/main" val="4223484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13</a:t>
            </a:fld>
            <a:endParaRPr lang="en-AU"/>
          </a:p>
        </p:txBody>
      </p:sp>
    </p:spTree>
    <p:extLst>
      <p:ext uri="{BB962C8B-B14F-4D97-AF65-F5344CB8AC3E}">
        <p14:creationId xmlns:p14="http://schemas.microsoft.com/office/powerpoint/2010/main" val="4223484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14</a:t>
            </a:fld>
            <a:endParaRPr lang="en-AU"/>
          </a:p>
        </p:txBody>
      </p:sp>
    </p:spTree>
    <p:extLst>
      <p:ext uri="{BB962C8B-B14F-4D97-AF65-F5344CB8AC3E}">
        <p14:creationId xmlns:p14="http://schemas.microsoft.com/office/powerpoint/2010/main" val="148977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15</a:t>
            </a:fld>
            <a:endParaRPr lang="en-AU"/>
          </a:p>
        </p:txBody>
      </p:sp>
    </p:spTree>
    <p:extLst>
      <p:ext uri="{BB962C8B-B14F-4D97-AF65-F5344CB8AC3E}">
        <p14:creationId xmlns:p14="http://schemas.microsoft.com/office/powerpoint/2010/main" val="2178943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16</a:t>
            </a:fld>
            <a:endParaRPr lang="en-AU"/>
          </a:p>
        </p:txBody>
      </p:sp>
    </p:spTree>
    <p:extLst>
      <p:ext uri="{BB962C8B-B14F-4D97-AF65-F5344CB8AC3E}">
        <p14:creationId xmlns:p14="http://schemas.microsoft.com/office/powerpoint/2010/main" val="2178943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17</a:t>
            </a:fld>
            <a:endParaRPr lang="en-AU"/>
          </a:p>
        </p:txBody>
      </p:sp>
    </p:spTree>
    <p:extLst>
      <p:ext uri="{BB962C8B-B14F-4D97-AF65-F5344CB8AC3E}">
        <p14:creationId xmlns:p14="http://schemas.microsoft.com/office/powerpoint/2010/main" val="2178943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18</a:t>
            </a:fld>
            <a:endParaRPr lang="en-AU"/>
          </a:p>
        </p:txBody>
      </p:sp>
    </p:spTree>
    <p:extLst>
      <p:ext uri="{BB962C8B-B14F-4D97-AF65-F5344CB8AC3E}">
        <p14:creationId xmlns:p14="http://schemas.microsoft.com/office/powerpoint/2010/main" val="1379131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19</a:t>
            </a:fld>
            <a:endParaRPr lang="en-AU"/>
          </a:p>
        </p:txBody>
      </p:sp>
    </p:spTree>
    <p:extLst>
      <p:ext uri="{BB962C8B-B14F-4D97-AF65-F5344CB8AC3E}">
        <p14:creationId xmlns:p14="http://schemas.microsoft.com/office/powerpoint/2010/main" val="2861525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2</a:t>
            </a:fld>
            <a:endParaRPr lang="en-AU"/>
          </a:p>
        </p:txBody>
      </p:sp>
    </p:spTree>
    <p:extLst>
      <p:ext uri="{BB962C8B-B14F-4D97-AF65-F5344CB8AC3E}">
        <p14:creationId xmlns:p14="http://schemas.microsoft.com/office/powerpoint/2010/main" val="101696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20</a:t>
            </a:fld>
            <a:endParaRPr lang="en-AU"/>
          </a:p>
        </p:txBody>
      </p:sp>
    </p:spTree>
    <p:extLst>
      <p:ext uri="{BB962C8B-B14F-4D97-AF65-F5344CB8AC3E}">
        <p14:creationId xmlns:p14="http://schemas.microsoft.com/office/powerpoint/2010/main" val="2861525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21</a:t>
            </a:fld>
            <a:endParaRPr lang="en-AU"/>
          </a:p>
        </p:txBody>
      </p:sp>
    </p:spTree>
    <p:extLst>
      <p:ext uri="{BB962C8B-B14F-4D97-AF65-F5344CB8AC3E}">
        <p14:creationId xmlns:p14="http://schemas.microsoft.com/office/powerpoint/2010/main" val="2861525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22</a:t>
            </a:fld>
            <a:endParaRPr lang="en-AU"/>
          </a:p>
        </p:txBody>
      </p:sp>
    </p:spTree>
    <p:extLst>
      <p:ext uri="{BB962C8B-B14F-4D97-AF65-F5344CB8AC3E}">
        <p14:creationId xmlns:p14="http://schemas.microsoft.com/office/powerpoint/2010/main" val="2861525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23</a:t>
            </a:fld>
            <a:endParaRPr lang="en-AU"/>
          </a:p>
        </p:txBody>
      </p:sp>
    </p:spTree>
    <p:extLst>
      <p:ext uri="{BB962C8B-B14F-4D97-AF65-F5344CB8AC3E}">
        <p14:creationId xmlns:p14="http://schemas.microsoft.com/office/powerpoint/2010/main" val="3421446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3</a:t>
            </a:fld>
            <a:endParaRPr lang="en-AU"/>
          </a:p>
        </p:txBody>
      </p:sp>
    </p:spTree>
    <p:extLst>
      <p:ext uri="{BB962C8B-B14F-4D97-AF65-F5344CB8AC3E}">
        <p14:creationId xmlns:p14="http://schemas.microsoft.com/office/powerpoint/2010/main" val="3815076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4</a:t>
            </a:fld>
            <a:endParaRPr lang="en-AU"/>
          </a:p>
        </p:txBody>
      </p:sp>
    </p:spTree>
    <p:extLst>
      <p:ext uri="{BB962C8B-B14F-4D97-AF65-F5344CB8AC3E}">
        <p14:creationId xmlns:p14="http://schemas.microsoft.com/office/powerpoint/2010/main" val="3015029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5</a:t>
            </a:fld>
            <a:endParaRPr lang="en-AU"/>
          </a:p>
        </p:txBody>
      </p:sp>
    </p:spTree>
    <p:extLst>
      <p:ext uri="{BB962C8B-B14F-4D97-AF65-F5344CB8AC3E}">
        <p14:creationId xmlns:p14="http://schemas.microsoft.com/office/powerpoint/2010/main" val="1697479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6</a:t>
            </a:fld>
            <a:endParaRPr lang="en-AU"/>
          </a:p>
        </p:txBody>
      </p:sp>
    </p:spTree>
    <p:extLst>
      <p:ext uri="{BB962C8B-B14F-4D97-AF65-F5344CB8AC3E}">
        <p14:creationId xmlns:p14="http://schemas.microsoft.com/office/powerpoint/2010/main" val="169747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7</a:t>
            </a:fld>
            <a:endParaRPr lang="en-AU"/>
          </a:p>
        </p:txBody>
      </p:sp>
    </p:spTree>
    <p:extLst>
      <p:ext uri="{BB962C8B-B14F-4D97-AF65-F5344CB8AC3E}">
        <p14:creationId xmlns:p14="http://schemas.microsoft.com/office/powerpoint/2010/main" val="1697479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0CC82D23-66A2-4776-8C5D-F0830433B03C}" type="slidenum">
              <a:rPr lang="en-AU" smtClean="0"/>
              <a:pPr/>
              <a:t>8</a:t>
            </a:fld>
            <a:endParaRPr lang="en-AU"/>
          </a:p>
        </p:txBody>
      </p:sp>
    </p:spTree>
    <p:extLst>
      <p:ext uri="{BB962C8B-B14F-4D97-AF65-F5344CB8AC3E}">
        <p14:creationId xmlns:p14="http://schemas.microsoft.com/office/powerpoint/2010/main" val="1697479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MEE = Multiples of Exploration Expenditures	PEM = Past Expenditure Multipliers (also Prospectivity Enhancement Multipliers)		KGR = Kilburn Geoscience Rating</a:t>
            </a:r>
            <a:endParaRPr lang="en-AU" dirty="0"/>
          </a:p>
        </p:txBody>
      </p:sp>
      <p:sp>
        <p:nvSpPr>
          <p:cNvPr id="4" name="Slide Number Placeholder 3"/>
          <p:cNvSpPr>
            <a:spLocks noGrp="1"/>
          </p:cNvSpPr>
          <p:nvPr>
            <p:ph type="sldNum" sz="quarter" idx="10"/>
          </p:nvPr>
        </p:nvSpPr>
        <p:spPr/>
        <p:txBody>
          <a:bodyPr/>
          <a:lstStyle/>
          <a:p>
            <a:fld id="{0CC82D23-66A2-4776-8C5D-F0830433B03C}" type="slidenum">
              <a:rPr lang="en-AU" smtClean="0"/>
              <a:pPr/>
              <a:t>9</a:t>
            </a:fld>
            <a:endParaRPr lang="en-AU"/>
          </a:p>
        </p:txBody>
      </p:sp>
    </p:spTree>
    <p:extLst>
      <p:ext uri="{BB962C8B-B14F-4D97-AF65-F5344CB8AC3E}">
        <p14:creationId xmlns:p14="http://schemas.microsoft.com/office/powerpoint/2010/main" val="112287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0C35953-5563-954D-B192-906086262A45}" type="datetimeFigureOut">
              <a:rPr lang="en-US" smtClean="0">
                <a:solidFill>
                  <a:srgbClr val="DBF5F9">
                    <a:shade val="90000"/>
                  </a:srgbClr>
                </a:solidFill>
              </a:rPr>
              <a:pPr/>
              <a:t>4/13/2015</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9AC6AFAE-A264-EB4A-9BB0-D311C5A68DD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267406604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35576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654140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71585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0C35953-5563-954D-B192-906086262A45}" type="datetimeFigureOut">
              <a:rPr lang="en-US" smtClean="0">
                <a:solidFill>
                  <a:srgbClr val="DBF5F9">
                    <a:shade val="90000"/>
                  </a:srgbClr>
                </a:solidFill>
              </a:rPr>
              <a:pPr/>
              <a:t>4/13/2015</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9AC6AFAE-A264-EB4A-9BB0-D311C5A68DD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7944861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62626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15040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040796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81343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753464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0C35953-5563-954D-B192-906086262A45}" type="datetimeFigureOut">
              <a:rPr lang="en-US" smtClean="0">
                <a:solidFill>
                  <a:srgbClr val="04617B">
                    <a:shade val="90000"/>
                  </a:srgbClr>
                </a:solidFill>
              </a:rPr>
              <a:pPr/>
              <a:t>4/13/2015</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9AC6AFAE-A264-EB4A-9BB0-D311C5A68DD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Tree>
    <p:extLst>
      <p:ext uri="{BB962C8B-B14F-4D97-AF65-F5344CB8AC3E}">
        <p14:creationId xmlns:p14="http://schemas.microsoft.com/office/powerpoint/2010/main" val="195189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a:fld id="{30C35953-5563-954D-B192-906086262A45}" type="datetimeFigureOut">
              <a:rPr lang="en-US" smtClean="0">
                <a:solidFill>
                  <a:srgbClr val="04617B">
                    <a:shade val="90000"/>
                  </a:srgbClr>
                </a:solidFill>
              </a:rPr>
              <a:pPr defTabSz="457200"/>
              <a:t>4/13/2015</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defTabSz="457200"/>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defTabSz="457200"/>
            <a:fld id="{9AC6AFAE-A264-EB4A-9BB0-D311C5A68DD6}" type="slidenum">
              <a:rPr lang="en-US" smtClean="0">
                <a:solidFill>
                  <a:srgbClr val="04617B">
                    <a:shade val="90000"/>
                  </a:srgbClr>
                </a:solidFill>
              </a:rPr>
              <a:pPr defTabSz="457200"/>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defTabSz="457200"/>
              <a:endParaRPr lang="en-US">
                <a:solidFill>
                  <a:prstClr val="black"/>
                </a:solidFill>
              </a:endParaRPr>
            </a:p>
          </p:txBody>
        </p:sp>
      </p:grpSp>
    </p:spTree>
    <p:extLst>
      <p:ext uri="{BB962C8B-B14F-4D97-AF65-F5344CB8AC3E}">
        <p14:creationId xmlns:p14="http://schemas.microsoft.com/office/powerpoint/2010/main" val="4116450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www.aimva.com.au/"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hemeOverride" Target="../theme/themeOverride4.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hemeOverride" Target="../theme/themeOverride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052736"/>
            <a:ext cx="8021972" cy="2425127"/>
          </a:xfrm>
        </p:spPr>
        <p:txBody>
          <a:bodyPr>
            <a:normAutofit/>
          </a:bodyPr>
          <a:lstStyle/>
          <a:p>
            <a:pPr algn="ctr"/>
            <a:r>
              <a:rPr lang="en-AU" dirty="0" smtClean="0">
                <a:solidFill>
                  <a:schemeClr val="tx1"/>
                </a:solidFill>
              </a:rPr>
              <a:t>THE VALUATION</a:t>
            </a:r>
            <a:br>
              <a:rPr lang="en-AU" dirty="0" smtClean="0">
                <a:solidFill>
                  <a:schemeClr val="tx1"/>
                </a:solidFill>
              </a:rPr>
            </a:br>
            <a:r>
              <a:rPr lang="en-AU" dirty="0" smtClean="0">
                <a:solidFill>
                  <a:schemeClr val="tx1"/>
                </a:solidFill>
              </a:rPr>
              <a:t>OF MINERAL PROJECTS</a:t>
            </a:r>
            <a:endParaRPr lang="en-AU" sz="3200" dirty="0"/>
          </a:p>
        </p:txBody>
      </p:sp>
      <p:sp>
        <p:nvSpPr>
          <p:cNvPr id="3" name="Subtitle 2"/>
          <p:cNvSpPr>
            <a:spLocks noGrp="1"/>
          </p:cNvSpPr>
          <p:nvPr>
            <p:ph type="subTitle" idx="1"/>
          </p:nvPr>
        </p:nvSpPr>
        <p:spPr>
          <a:xfrm>
            <a:off x="436228" y="4051883"/>
            <a:ext cx="8229600" cy="2525086"/>
          </a:xfrm>
        </p:spPr>
        <p:txBody>
          <a:bodyPr>
            <a:normAutofit fontScale="85000" lnSpcReduction="20000"/>
          </a:bodyPr>
          <a:lstStyle/>
          <a:p>
            <a:pPr algn="ctr"/>
            <a:r>
              <a:rPr lang="en-AU" dirty="0"/>
              <a:t>Presented to GPIC/AIG</a:t>
            </a:r>
          </a:p>
          <a:p>
            <a:pPr algn="ctr"/>
            <a:r>
              <a:rPr lang="en-AU" dirty="0" smtClean="0"/>
              <a:t>April 2015</a:t>
            </a:r>
            <a:endParaRPr lang="en-AU" dirty="0"/>
          </a:p>
          <a:p>
            <a:pPr algn="ctr"/>
            <a:endParaRPr lang="en-AU" dirty="0" smtClean="0">
              <a:solidFill>
                <a:schemeClr val="tx1"/>
              </a:solidFill>
            </a:endParaRPr>
          </a:p>
          <a:p>
            <a:pPr algn="ctr"/>
            <a:r>
              <a:rPr lang="en-AU" dirty="0" smtClean="0">
                <a:solidFill>
                  <a:schemeClr val="tx1"/>
                </a:solidFill>
              </a:rPr>
              <a:t>Presenters:</a:t>
            </a:r>
          </a:p>
          <a:p>
            <a:pPr algn="ctr"/>
            <a:r>
              <a:rPr lang="en-AU" dirty="0">
                <a:solidFill>
                  <a:schemeClr val="tx1"/>
                </a:solidFill>
              </a:rPr>
              <a:t>	</a:t>
            </a:r>
            <a:endParaRPr lang="en-AU" dirty="0" smtClean="0">
              <a:solidFill>
                <a:schemeClr val="tx1"/>
              </a:solidFill>
            </a:endParaRPr>
          </a:p>
          <a:p>
            <a:pPr marL="2155825" indent="-2155825" algn="l"/>
            <a:r>
              <a:rPr lang="en-AU" dirty="0" smtClean="0"/>
              <a:t>Phillip Thomas, BSc Geol, MBM, MAIG, MAIMVA </a:t>
            </a:r>
            <a:r>
              <a:rPr lang="en-AU" dirty="0"/>
              <a:t>(CMV</a:t>
            </a:r>
            <a:r>
              <a:rPr lang="en-AU" dirty="0" smtClean="0"/>
              <a:t>)</a:t>
            </a:r>
            <a:endParaRPr lang="en-US" dirty="0">
              <a:solidFill>
                <a:srgbClr val="FF0000"/>
              </a:solidFill>
            </a:endParaRPr>
          </a:p>
          <a:p>
            <a:pPr marL="2155825" indent="-2155825" algn="l"/>
            <a:r>
              <a:rPr lang="en-AU" dirty="0" smtClean="0">
                <a:solidFill>
                  <a:schemeClr val="tx1"/>
                </a:solidFill>
              </a:rPr>
              <a:t>Dr Carlos Sorentino, PhD, </a:t>
            </a:r>
            <a:r>
              <a:rPr lang="en-AU" dirty="0" err="1" smtClean="0">
                <a:solidFill>
                  <a:schemeClr val="tx1"/>
                </a:solidFill>
              </a:rPr>
              <a:t>MEnvSt</a:t>
            </a:r>
            <a:r>
              <a:rPr lang="en-AU" dirty="0" smtClean="0">
                <a:solidFill>
                  <a:schemeClr val="tx1"/>
                </a:solidFill>
              </a:rPr>
              <a:t>, BSc, </a:t>
            </a:r>
            <a:r>
              <a:rPr lang="en-AU" dirty="0" err="1" smtClean="0">
                <a:solidFill>
                  <a:schemeClr val="tx1"/>
                </a:solidFill>
              </a:rPr>
              <a:t>FAusIMM</a:t>
            </a:r>
            <a:r>
              <a:rPr lang="en-AU" dirty="0" smtClean="0">
                <a:solidFill>
                  <a:schemeClr val="tx1"/>
                </a:solidFill>
              </a:rPr>
              <a:t>, </a:t>
            </a:r>
            <a:r>
              <a:rPr lang="en-AU" dirty="0" smtClean="0">
                <a:solidFill>
                  <a:schemeClr val="tx1"/>
                </a:solidFill>
              </a:rPr>
              <a:t>MAIMVA(CMV)</a:t>
            </a:r>
          </a:p>
        </p:txBody>
      </p:sp>
      <p:pic>
        <p:nvPicPr>
          <p:cNvPr id="4"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055531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E47FF7-1E65-49B2-82DB-A7541F743A03}" type="slidenum">
              <a:rPr lang="en-AU" smtClean="0"/>
              <a:pPr/>
              <a:t>10</a:t>
            </a:fld>
            <a:endParaRPr lang="en-AU"/>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260648"/>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2715635935"/>
              </p:ext>
            </p:extLst>
          </p:nvPr>
        </p:nvGraphicFramePr>
        <p:xfrm>
          <a:off x="251520" y="1484781"/>
          <a:ext cx="8659589" cy="5223574"/>
        </p:xfrm>
        <a:graphic>
          <a:graphicData uri="http://schemas.openxmlformats.org/drawingml/2006/table">
            <a:tbl>
              <a:tblPr firstRow="1" firstCol="1" bandRow="1">
                <a:tableStyleId>{5C22544A-7EE6-4342-B048-85BDC9FD1C3A}</a:tableStyleId>
              </a:tblPr>
              <a:tblGrid>
                <a:gridCol w="2278839"/>
                <a:gridCol w="2114762"/>
                <a:gridCol w="2132994"/>
                <a:gridCol w="2132994"/>
              </a:tblGrid>
              <a:tr h="534017">
                <a:tc>
                  <a:txBody>
                    <a:bodyPr/>
                    <a:lstStyle/>
                    <a:p>
                      <a:pPr algn="ctr">
                        <a:spcBef>
                          <a:spcPts val="300"/>
                        </a:spcBef>
                        <a:spcAft>
                          <a:spcPts val="300"/>
                        </a:spcAft>
                      </a:pPr>
                      <a:r>
                        <a:rPr lang="en-AU" sz="1200" dirty="0">
                          <a:effectLst/>
                        </a:rPr>
                        <a:t>Method</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a:effectLst/>
                        </a:rPr>
                        <a:t>Exploration &amp; advanced exploration</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Pre-development</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a:effectLst/>
                        </a:rPr>
                        <a:t>Development/</a:t>
                      </a:r>
                      <a:br>
                        <a:rPr lang="en-AU" sz="1200">
                          <a:effectLst/>
                        </a:rPr>
                      </a:br>
                      <a:r>
                        <a:rPr lang="en-AU" sz="1200">
                          <a:effectLst/>
                        </a:rPr>
                        <a:t>production</a:t>
                      </a:r>
                      <a:endParaRPr lang="en-AU" sz="1200">
                        <a:effectLst/>
                        <a:latin typeface="Calibri"/>
                        <a:ea typeface="Times New Roman"/>
                      </a:endParaRPr>
                    </a:p>
                  </a:txBody>
                  <a:tcPr marL="9525" marR="9525" marT="9525" marB="9525" anchor="ctr"/>
                </a:tc>
              </a:tr>
              <a:tr h="282716">
                <a:tc>
                  <a:txBody>
                    <a:bodyPr/>
                    <a:lstStyle/>
                    <a:p>
                      <a:pPr algn="ctr">
                        <a:spcBef>
                          <a:spcPts val="300"/>
                        </a:spcBef>
                        <a:spcAft>
                          <a:spcPts val="300"/>
                        </a:spcAft>
                      </a:pPr>
                      <a:r>
                        <a:rPr lang="en-AU" sz="1200" dirty="0">
                          <a:effectLst/>
                        </a:rPr>
                        <a:t>Appraised value</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Not suitable</a:t>
                      </a:r>
                      <a:endParaRPr lang="en-AU" sz="1200" dirty="0">
                        <a:effectLst/>
                        <a:latin typeface="Calibri"/>
                        <a:ea typeface="Times New Roman"/>
                      </a:endParaRPr>
                    </a:p>
                  </a:txBody>
                  <a:tcPr marL="9525" marR="9525" marT="9525" marB="9525" anchor="ctr">
                    <a:solidFill>
                      <a:srgbClr val="FF5050"/>
                    </a:solidFill>
                  </a:tcPr>
                </a:tc>
              </a:tr>
              <a:tr h="534017">
                <a:tc>
                  <a:txBody>
                    <a:bodyPr/>
                    <a:lstStyle/>
                    <a:p>
                      <a:pPr algn="ctr">
                        <a:spcBef>
                          <a:spcPts val="300"/>
                        </a:spcBef>
                        <a:spcAft>
                          <a:spcPts val="300"/>
                        </a:spcAft>
                      </a:pPr>
                      <a:r>
                        <a:rPr lang="en-AU" sz="1200" dirty="0">
                          <a:effectLst/>
                        </a:rPr>
                        <a:t>Multiples of exploration expenditure</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Not suitable</a:t>
                      </a:r>
                      <a:endParaRPr lang="en-AU" sz="1200" dirty="0">
                        <a:effectLst/>
                        <a:latin typeface="Calibri"/>
                        <a:ea typeface="Times New Roman"/>
                      </a:endParaRPr>
                    </a:p>
                  </a:txBody>
                  <a:tcPr marL="9525" marR="9525" marT="9525" marB="9525" anchor="ctr">
                    <a:solidFill>
                      <a:srgbClr val="FF5050"/>
                    </a:solidFill>
                  </a:tcPr>
                </a:tc>
              </a:tr>
              <a:tr h="282716">
                <a:tc>
                  <a:txBody>
                    <a:bodyPr/>
                    <a:lstStyle/>
                    <a:p>
                      <a:pPr algn="ctr">
                        <a:spcBef>
                          <a:spcPts val="300"/>
                        </a:spcBef>
                        <a:spcAft>
                          <a:spcPts val="300"/>
                        </a:spcAft>
                      </a:pPr>
                      <a:r>
                        <a:rPr lang="en-AU" sz="1200" dirty="0">
                          <a:effectLst/>
                        </a:rPr>
                        <a:t>Geoscience factor</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Not suitable</a:t>
                      </a:r>
                      <a:endParaRPr lang="en-AU" sz="1200" dirty="0">
                        <a:effectLst/>
                        <a:latin typeface="Calibri"/>
                        <a:ea typeface="Times New Roman"/>
                      </a:endParaRPr>
                    </a:p>
                  </a:txBody>
                  <a:tcPr marL="9525" marR="9525" marT="9525" marB="9525" anchor="ctr">
                    <a:solidFill>
                      <a:srgbClr val="FF5050"/>
                    </a:solidFill>
                  </a:tcPr>
                </a:tc>
              </a:tr>
              <a:tr h="431969">
                <a:tc>
                  <a:txBody>
                    <a:bodyPr/>
                    <a:lstStyle/>
                    <a:p>
                      <a:pPr algn="ctr">
                        <a:spcBef>
                          <a:spcPts val="300"/>
                        </a:spcBef>
                        <a:spcAft>
                          <a:spcPts val="300"/>
                        </a:spcAft>
                      </a:pPr>
                      <a:r>
                        <a:rPr lang="en-AU" sz="1200" dirty="0">
                          <a:effectLst/>
                        </a:rPr>
                        <a:t>Expenditure for last 10 years</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a:effectLst/>
                        </a:rPr>
                        <a:t>Not suitable</a:t>
                      </a:r>
                      <a:endParaRPr lang="en-AU" sz="1200" dirty="0">
                        <a:effectLst/>
                        <a:latin typeface="Calibri"/>
                        <a:ea typeface="Times New Roman"/>
                      </a:endParaRPr>
                    </a:p>
                  </a:txBody>
                  <a:tcPr marL="9525" marR="9525" marT="9525" marB="9525" anchor="ctr">
                    <a:solidFill>
                      <a:srgbClr val="FF5050"/>
                    </a:solidFill>
                  </a:tcPr>
                </a:tc>
              </a:tr>
              <a:tr h="637261">
                <a:tc>
                  <a:txBody>
                    <a:bodyPr/>
                    <a:lstStyle/>
                    <a:p>
                      <a:pPr algn="ctr">
                        <a:spcBef>
                          <a:spcPts val="300"/>
                        </a:spcBef>
                        <a:spcAft>
                          <a:spcPts val="300"/>
                        </a:spcAft>
                      </a:pPr>
                      <a:r>
                        <a:rPr lang="en-AU" sz="1200" dirty="0">
                          <a:effectLst/>
                        </a:rPr>
                        <a:t>Geological risk method</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a:effectLst/>
                        </a:rPr>
                        <a:t>Not suitable</a:t>
                      </a:r>
                      <a:endParaRPr lang="en-AU" sz="1200" dirty="0">
                        <a:effectLst/>
                        <a:latin typeface="Calibri"/>
                        <a:ea typeface="Times New Roman"/>
                      </a:endParaRPr>
                    </a:p>
                  </a:txBody>
                  <a:tcPr marL="9525" marR="9525" marT="9525" marB="9525" anchor="ctr">
                    <a:solidFill>
                      <a:srgbClr val="FF5050"/>
                    </a:solidFill>
                  </a:tcPr>
                </a:tc>
                <a:tc>
                  <a:txBody>
                    <a:bodyPr/>
                    <a:lstStyle/>
                    <a:p>
                      <a:pPr algn="ctr">
                        <a:spcBef>
                          <a:spcPts val="300"/>
                        </a:spcBef>
                        <a:spcAft>
                          <a:spcPts val="300"/>
                        </a:spcAft>
                      </a:pPr>
                      <a:r>
                        <a:rPr lang="en-AU" sz="1200" dirty="0">
                          <a:effectLst/>
                        </a:rPr>
                        <a:t>Not suitable</a:t>
                      </a:r>
                      <a:endParaRPr lang="en-AU" sz="1200" dirty="0">
                        <a:effectLst/>
                        <a:latin typeface="Calibri"/>
                        <a:ea typeface="Times New Roman"/>
                      </a:endParaRPr>
                    </a:p>
                  </a:txBody>
                  <a:tcPr marL="9525" marR="9525" marT="9525" marB="9525" anchor="ctr">
                    <a:solidFill>
                      <a:srgbClr val="FF5050"/>
                    </a:solidFill>
                  </a:tcPr>
                </a:tc>
              </a:tr>
              <a:tr h="534017">
                <a:tc>
                  <a:txBody>
                    <a:bodyPr/>
                    <a:lstStyle/>
                    <a:p>
                      <a:pPr algn="ctr">
                        <a:spcBef>
                          <a:spcPts val="300"/>
                        </a:spcBef>
                        <a:spcAft>
                          <a:spcPts val="300"/>
                        </a:spcAft>
                      </a:pPr>
                      <a:r>
                        <a:rPr lang="en-AU" sz="1200" dirty="0">
                          <a:effectLst/>
                        </a:rPr>
                        <a:t>Probability-weighted DCF</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a:effectLst/>
                        </a:rPr>
                        <a:t>May be </a:t>
                      </a:r>
                      <a:r>
                        <a:rPr lang="en-AU" sz="1200" dirty="0" smtClean="0">
                          <a:effectLst/>
                        </a:rPr>
                        <a:t>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r>
              <a:tr h="534017">
                <a:tc>
                  <a:txBody>
                    <a:bodyPr/>
                    <a:lstStyle/>
                    <a:p>
                      <a:pPr algn="ctr">
                        <a:spcBef>
                          <a:spcPts val="300"/>
                        </a:spcBef>
                        <a:spcAft>
                          <a:spcPts val="300"/>
                        </a:spcAft>
                      </a:pPr>
                      <a:r>
                        <a:rPr lang="en-AU" sz="1200" dirty="0">
                          <a:effectLst/>
                        </a:rPr>
                        <a:t>Discounted cash flow (DCF)</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No suitable</a:t>
                      </a:r>
                      <a:endParaRPr lang="en-AU" sz="1200" dirty="0">
                        <a:effectLst/>
                        <a:latin typeface="Calibri"/>
                        <a:ea typeface="Times New Roman"/>
                      </a:endParaRPr>
                    </a:p>
                  </a:txBody>
                  <a:tcPr marL="9525" marR="9525" marT="9525" marB="9525" anchor="ctr">
                    <a:solidFill>
                      <a:srgbClr val="FF5050"/>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r>
              <a:tr h="534017">
                <a:tc>
                  <a:txBody>
                    <a:bodyPr/>
                    <a:lstStyle/>
                    <a:p>
                      <a:pPr algn="ctr">
                        <a:spcBef>
                          <a:spcPts val="300"/>
                        </a:spcBef>
                        <a:spcAft>
                          <a:spcPts val="300"/>
                        </a:spcAft>
                      </a:pPr>
                      <a:r>
                        <a:rPr lang="en-AU" sz="1200" dirty="0">
                          <a:effectLst/>
                        </a:rPr>
                        <a:t>Real options/dynamic DCF method</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No suitable</a:t>
                      </a:r>
                      <a:endParaRPr lang="en-AU" sz="1200" dirty="0">
                        <a:effectLst/>
                        <a:latin typeface="Calibri"/>
                        <a:ea typeface="Times New Roman"/>
                      </a:endParaRPr>
                    </a:p>
                  </a:txBody>
                  <a:tcPr marL="9525" marR="9525" marT="9525" marB="9525" anchor="ctr">
                    <a:solidFill>
                      <a:srgbClr val="FF5050"/>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r>
              <a:tr h="534017">
                <a:tc>
                  <a:txBody>
                    <a:bodyPr/>
                    <a:lstStyle/>
                    <a:p>
                      <a:pPr algn="ctr">
                        <a:spcBef>
                          <a:spcPts val="300"/>
                        </a:spcBef>
                        <a:spcAft>
                          <a:spcPts val="300"/>
                        </a:spcAft>
                      </a:pPr>
                      <a:r>
                        <a:rPr lang="en-AU" sz="1200" dirty="0">
                          <a:effectLst/>
                        </a:rPr>
                        <a:t>Joint venture terms method</a:t>
                      </a:r>
                      <a:endParaRPr lang="en-AU" sz="1200" dirty="0">
                        <a:effectLst/>
                        <a:latin typeface="Calibri"/>
                        <a:ea typeface="Times New Roman"/>
                      </a:endParaRPr>
                    </a:p>
                  </a:txBody>
                  <a:tcPr marL="9525" marR="9525" marT="9525" marB="9525" anchor="ct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 (as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 (as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r>
              <a:tr h="282716">
                <a:tc>
                  <a:txBody>
                    <a:bodyPr/>
                    <a:lstStyle/>
                    <a:p>
                      <a:pPr algn="ctr">
                        <a:spcBef>
                          <a:spcPts val="300"/>
                        </a:spcBef>
                        <a:spcAft>
                          <a:spcPts val="300"/>
                        </a:spcAft>
                      </a:pPr>
                      <a:r>
                        <a:rPr lang="en-AU" sz="1200" dirty="0">
                          <a:effectLst/>
                        </a:rPr>
                        <a:t>Benchmark method</a:t>
                      </a:r>
                      <a:endParaRPr lang="en-AU" sz="1200" dirty="0">
                        <a:effectLst/>
                        <a:latin typeface="Calibri"/>
                        <a:ea typeface="Times New Roman"/>
                      </a:endParaRPr>
                    </a:p>
                  </a:txBody>
                  <a:tcPr marL="9525" marR="9525" marT="9525" marB="9525" anchor="ct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a:t>
                      </a:r>
                      <a:r>
                        <a:rPr lang="en-AU" sz="1200" baseline="0" dirty="0" smtClean="0">
                          <a:effectLst/>
                        </a:rPr>
                        <a:t> s</a:t>
                      </a:r>
                      <a:r>
                        <a:rPr lang="en-AU" sz="1200" dirty="0" smtClean="0">
                          <a:effectLst/>
                        </a:rPr>
                        <a:t>uitable(as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algn="ctr">
                        <a:spcBef>
                          <a:spcPts val="300"/>
                        </a:spcBef>
                        <a:spcAft>
                          <a:spcPts val="300"/>
                        </a:spcAft>
                      </a:pPr>
                      <a:r>
                        <a:rPr lang="en-AU" sz="1200" dirty="0" smtClean="0">
                          <a:effectLst/>
                        </a:rPr>
                        <a:t>Mau be suitable </a:t>
                      </a:r>
                      <a:r>
                        <a:rPr lang="en-AU" sz="1200" dirty="0">
                          <a:effectLst/>
                        </a:rPr>
                        <a:t>(as a cross check)</a:t>
                      </a:r>
                      <a:endParaRPr lang="en-AU" sz="1200" dirty="0">
                        <a:effectLst/>
                        <a:latin typeface="Calibri"/>
                        <a:ea typeface="Times New Roman"/>
                      </a:endParaRPr>
                    </a:p>
                  </a:txBody>
                  <a:tcPr marL="9525" marR="9525" marT="9525" marB="9525" anchor="ctr">
                    <a:solidFill>
                      <a:schemeClr val="tx1">
                        <a:lumMod val="65000"/>
                      </a:schemeClr>
                    </a:solidFill>
                  </a:tcPr>
                </a:tc>
              </a:tr>
            </a:tbl>
          </a:graphicData>
        </a:graphic>
      </p:graphicFrame>
      <p:sp>
        <p:nvSpPr>
          <p:cNvPr id="7" name="Rectangle 1"/>
          <p:cNvSpPr>
            <a:spLocks noChangeArrowheads="1"/>
          </p:cNvSpPr>
          <p:nvPr/>
        </p:nvSpPr>
        <p:spPr bwMode="auto">
          <a:xfrm>
            <a:off x="1118245" y="901559"/>
            <a:ext cx="6739153" cy="507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38088" numCol="1" anchor="ctr" anchorCtr="0" compatLnSpc="1">
            <a:prstTxWarp prst="textNoShape">
              <a:avLst/>
            </a:prstTxWarp>
            <a:spAutoFit/>
          </a:bodyPr>
          <a:lstStyle/>
          <a:p>
            <a:pPr lvl="0" algn="ctr" fontAlgn="base">
              <a:spcBef>
                <a:spcPct val="0"/>
              </a:spcBef>
              <a:spcAft>
                <a:spcPct val="0"/>
              </a:spcAft>
            </a:pPr>
            <a:r>
              <a:rPr lang="en-AU" sz="2800" dirty="0" smtClean="0"/>
              <a:t>Methods based </a:t>
            </a:r>
            <a:r>
              <a:rPr lang="en-AU" sz="2800" dirty="0"/>
              <a:t>on the status of the project</a:t>
            </a:r>
            <a:endPar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endParaRPr>
          </a:p>
        </p:txBody>
      </p:sp>
    </p:spTree>
    <p:extLst>
      <p:ext uri="{BB962C8B-B14F-4D97-AF65-F5344CB8AC3E}">
        <p14:creationId xmlns:p14="http://schemas.microsoft.com/office/powerpoint/2010/main" val="2091420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endParaRPr lang="en-AU" dirty="0" smtClean="0"/>
          </a:p>
          <a:p>
            <a:endParaRPr lang="en-AU" dirty="0" smtClean="0"/>
          </a:p>
          <a:p>
            <a:fld id="{CBD8E150-767B-4950-A4BA-35D91645DDC6}" type="slidenum">
              <a:rPr lang="en-AU" smtClean="0"/>
              <a:pPr/>
              <a:t>11</a:t>
            </a:fld>
            <a:endParaRPr lang="en-AU" dirty="0"/>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67544" y="1133752"/>
            <a:ext cx="8208912" cy="5493812"/>
          </a:xfrm>
          <a:prstGeom prst="rect">
            <a:avLst/>
          </a:prstGeom>
          <a:noFill/>
        </p:spPr>
        <p:txBody>
          <a:bodyPr wrap="square" rtlCol="0">
            <a:spAutoFit/>
          </a:bodyPr>
          <a:lstStyle/>
          <a:p>
            <a:pPr marL="0" lvl="1"/>
            <a:r>
              <a:rPr lang="en-AU" b="1" dirty="0" smtClean="0"/>
              <a:t>WHAT ARE THE BASES OF MINERAL </a:t>
            </a:r>
            <a:r>
              <a:rPr lang="en-AU" b="1" dirty="0"/>
              <a:t>PROPERTY </a:t>
            </a:r>
            <a:r>
              <a:rPr lang="en-AU" b="1" dirty="0" smtClean="0"/>
              <a:t>VALUATIONS?</a:t>
            </a:r>
            <a:endParaRPr lang="en-AU" b="1" dirty="0"/>
          </a:p>
          <a:p>
            <a:pPr marL="0" lvl="1"/>
            <a:endParaRPr lang="en-AU" b="1" dirty="0"/>
          </a:p>
          <a:p>
            <a:pPr marL="342900" lvl="1" indent="-342900">
              <a:buAutoNum type="arabicPeriod"/>
            </a:pPr>
            <a:r>
              <a:rPr lang="en-AU" b="1" dirty="0" smtClean="0"/>
              <a:t>Nominate the </a:t>
            </a:r>
            <a:r>
              <a:rPr lang="en-AU" b="1" dirty="0"/>
              <a:t>Date:  </a:t>
            </a:r>
            <a:r>
              <a:rPr lang="en-AU" dirty="0"/>
              <a:t>All valuations are time </a:t>
            </a:r>
            <a:r>
              <a:rPr lang="en-AU" dirty="0" smtClean="0"/>
              <a:t>dependent</a:t>
            </a:r>
          </a:p>
          <a:p>
            <a:pPr marL="342900" lvl="1" indent="-342900">
              <a:buAutoNum type="arabicPeriod"/>
              <a:tabLst>
                <a:tab pos="269875" algn="l"/>
              </a:tabLst>
            </a:pPr>
            <a:endParaRPr lang="en-AU" dirty="0"/>
          </a:p>
          <a:p>
            <a:pPr marL="355600" lvl="1" indent="-355600"/>
            <a:r>
              <a:rPr lang="en-AU" b="1" dirty="0" smtClean="0"/>
              <a:t>2.	Apply the Selected Methodologies:</a:t>
            </a:r>
          </a:p>
          <a:p>
            <a:pPr marL="539750" lvl="3" indent="-184150">
              <a:buFont typeface="Arial" panose="020B0604020202020204" pitchFamily="34" charset="0"/>
              <a:buChar char="•"/>
              <a:tabLst>
                <a:tab pos="539750" algn="l"/>
              </a:tabLst>
            </a:pPr>
            <a:endParaRPr lang="en-AU" dirty="0" smtClean="0"/>
          </a:p>
          <a:p>
            <a:pPr marL="539750" lvl="3" indent="-184150">
              <a:buFont typeface="Arial" panose="020B0604020202020204" pitchFamily="34" charset="0"/>
              <a:buChar char="•"/>
              <a:tabLst>
                <a:tab pos="539750" algn="l"/>
              </a:tabLst>
            </a:pPr>
            <a:r>
              <a:rPr lang="en-AU" dirty="0" smtClean="0"/>
              <a:t>Technical </a:t>
            </a:r>
            <a:r>
              <a:rPr lang="en-AU" dirty="0"/>
              <a:t>(Intrinsic ) Value – cost or </a:t>
            </a:r>
            <a:r>
              <a:rPr lang="en-AU" dirty="0" smtClean="0"/>
              <a:t>income-based</a:t>
            </a:r>
          </a:p>
          <a:p>
            <a:pPr marL="539750" lvl="3" indent="-184150">
              <a:buFont typeface="Arial" panose="020B0604020202020204" pitchFamily="34" charset="0"/>
              <a:buChar char="•"/>
              <a:tabLst>
                <a:tab pos="539750" algn="l"/>
              </a:tabLst>
            </a:pPr>
            <a:endParaRPr lang="en-AU" dirty="0"/>
          </a:p>
          <a:p>
            <a:pPr marL="539750" lvl="3" indent="-184150">
              <a:buFont typeface="Arial" panose="020B0604020202020204" pitchFamily="34" charset="0"/>
              <a:buChar char="•"/>
              <a:tabLst>
                <a:tab pos="539750" algn="l"/>
              </a:tabLst>
            </a:pPr>
            <a:r>
              <a:rPr lang="en-AU" dirty="0" smtClean="0"/>
              <a:t>Determine possible Market-Based factors</a:t>
            </a:r>
          </a:p>
          <a:p>
            <a:pPr marL="539750" lvl="3" indent="-184150">
              <a:buFont typeface="Arial" panose="020B0604020202020204" pitchFamily="34" charset="0"/>
              <a:buChar char="•"/>
              <a:tabLst>
                <a:tab pos="539750" algn="l"/>
              </a:tabLst>
            </a:pPr>
            <a:endParaRPr lang="en-AU" dirty="0"/>
          </a:p>
          <a:p>
            <a:pPr marL="355600" lvl="1" indent="-355600">
              <a:lnSpc>
                <a:spcPct val="150000"/>
              </a:lnSpc>
              <a:buAutoNum type="arabicPeriod" startAt="3"/>
              <a:tabLst>
                <a:tab pos="355600" algn="l"/>
              </a:tabLst>
            </a:pPr>
            <a:r>
              <a:rPr lang="en-AU" b="1" dirty="0" smtClean="0"/>
              <a:t>Determine &amp; Apply Market or Risk-Based Modifiers:</a:t>
            </a:r>
          </a:p>
          <a:p>
            <a:pPr marL="539750" lvl="3" indent="-184150">
              <a:buFont typeface="Arial" panose="020B0604020202020204" pitchFamily="34" charset="0"/>
              <a:buChar char="•"/>
              <a:tabLst>
                <a:tab pos="539750" algn="l"/>
              </a:tabLst>
            </a:pPr>
            <a:endParaRPr lang="en-AU" dirty="0" smtClean="0"/>
          </a:p>
          <a:p>
            <a:pPr marL="539750" lvl="3" indent="-184150">
              <a:buFont typeface="Arial" panose="020B0604020202020204" pitchFamily="34" charset="0"/>
              <a:buChar char="•"/>
              <a:tabLst>
                <a:tab pos="539750" algn="l"/>
              </a:tabLst>
            </a:pPr>
            <a:r>
              <a:rPr lang="en-AU" dirty="0" smtClean="0"/>
              <a:t>Discounts, premiums </a:t>
            </a:r>
            <a:r>
              <a:rPr lang="en-AU" dirty="0"/>
              <a:t>- risks (sovereign, </a:t>
            </a:r>
            <a:r>
              <a:rPr lang="en-AU" dirty="0" err="1"/>
              <a:t>enviro</a:t>
            </a:r>
            <a:r>
              <a:rPr lang="en-AU" dirty="0"/>
              <a:t>., </a:t>
            </a:r>
            <a:r>
              <a:rPr lang="en-AU" dirty="0" smtClean="0"/>
              <a:t>political) synergies, barriers</a:t>
            </a:r>
            <a:endParaRPr lang="en-AU" dirty="0"/>
          </a:p>
          <a:p>
            <a:pPr marL="539750" lvl="3" indent="-184150">
              <a:buFont typeface="Arial" panose="020B0604020202020204" pitchFamily="34" charset="0"/>
              <a:buChar char="•"/>
              <a:tabLst>
                <a:tab pos="539750" algn="l"/>
              </a:tabLst>
            </a:pPr>
            <a:endParaRPr lang="en-AU" dirty="0"/>
          </a:p>
          <a:p>
            <a:pPr marL="539750" lvl="3" indent="-184150">
              <a:buFont typeface="Arial" panose="020B0604020202020204" pitchFamily="34" charset="0"/>
              <a:buChar char="•"/>
              <a:tabLst>
                <a:tab pos="539750" algn="l"/>
              </a:tabLst>
            </a:pPr>
            <a:r>
              <a:rPr lang="en-AU" dirty="0"/>
              <a:t>Comparison of Value  - comparable transactions or entities, other valuations.</a:t>
            </a:r>
          </a:p>
          <a:p>
            <a:pPr marL="539750" lvl="3" indent="-184150">
              <a:buFont typeface="Arial" panose="020B0604020202020204" pitchFamily="34" charset="0"/>
              <a:buChar char="•"/>
              <a:tabLst>
                <a:tab pos="539750" algn="l"/>
              </a:tabLst>
            </a:pPr>
            <a:endParaRPr lang="en-AU" dirty="0"/>
          </a:p>
          <a:p>
            <a:pPr marL="539750" lvl="3" indent="-184150">
              <a:buFont typeface="Arial" panose="020B0604020202020204" pitchFamily="34" charset="0"/>
              <a:buChar char="•"/>
              <a:tabLst>
                <a:tab pos="539750" algn="l"/>
              </a:tabLst>
            </a:pPr>
            <a:r>
              <a:rPr lang="en-AU" dirty="0"/>
              <a:t>Fair Market Value – combination of all factors, modified by a premium or discount</a:t>
            </a:r>
          </a:p>
        </p:txBody>
      </p:sp>
    </p:spTree>
    <p:extLst>
      <p:ext uri="{BB962C8B-B14F-4D97-AF65-F5344CB8AC3E}">
        <p14:creationId xmlns:p14="http://schemas.microsoft.com/office/powerpoint/2010/main" val="3448010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5959587"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0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12</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51520" y="732544"/>
            <a:ext cx="8784976" cy="6232475"/>
          </a:xfrm>
          <a:prstGeom prst="rect">
            <a:avLst/>
          </a:prstGeom>
          <a:noFill/>
        </p:spPr>
        <p:txBody>
          <a:bodyPr wrap="square" rtlCol="0">
            <a:spAutoFit/>
          </a:bodyPr>
          <a:lstStyle/>
          <a:p>
            <a:pPr marL="0" lvl="1"/>
            <a:endParaRPr lang="en-AU" sz="1100" b="1" dirty="0" smtClean="0"/>
          </a:p>
          <a:p>
            <a:pPr marL="0" lvl="1"/>
            <a:r>
              <a:rPr lang="en-AU" sz="2000" b="1" dirty="0" smtClean="0"/>
              <a:t>ROUNDUP OF VALUATION CHARACTERISTICS</a:t>
            </a:r>
          </a:p>
          <a:p>
            <a:pPr marL="0" lvl="1"/>
            <a:endParaRPr lang="en-AU" sz="1600" b="1" dirty="0" smtClean="0"/>
          </a:p>
          <a:p>
            <a:pPr marL="0" lvl="1"/>
            <a:endParaRPr lang="en-AU" sz="1600" b="1" dirty="0" smtClean="0"/>
          </a:p>
          <a:p>
            <a:pPr marL="285750" lvl="1" indent="-285750">
              <a:buFont typeface="Arial" panose="020B0604020202020204" pitchFamily="34" charset="0"/>
              <a:buChar char="•"/>
            </a:pPr>
            <a:r>
              <a:rPr lang="en-AU" sz="1600" b="1" dirty="0" smtClean="0"/>
              <a:t>VALUATION  IS NOT</a:t>
            </a:r>
            <a:r>
              <a:rPr lang="en-AU" sz="1600" dirty="0" smtClean="0"/>
              <a:t> </a:t>
            </a:r>
            <a:r>
              <a:rPr lang="en-AU" sz="1600" b="1" dirty="0" smtClean="0"/>
              <a:t>AN EXACT SCIENCE </a:t>
            </a:r>
            <a:r>
              <a:rPr lang="en-AU" sz="1600" dirty="0" smtClean="0"/>
              <a:t>– it is an </a:t>
            </a:r>
            <a:r>
              <a:rPr lang="en-AU" sz="1600" b="1" dirty="0" smtClean="0"/>
              <a:t>OPINION</a:t>
            </a:r>
            <a:r>
              <a:rPr lang="en-AU" sz="1600" dirty="0" smtClean="0"/>
              <a:t> of a realistic range of values</a:t>
            </a:r>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r>
              <a:rPr lang="en-AU" sz="1600" b="1" dirty="0" smtClean="0"/>
              <a:t>VALUE IS SUBJECTIVE - </a:t>
            </a:r>
            <a:r>
              <a:rPr lang="en-AU" sz="1600" dirty="0" smtClean="0"/>
              <a:t>“in the eye of the beholder”</a:t>
            </a:r>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r>
              <a:rPr lang="en-AU" sz="1600" b="1" dirty="0" smtClean="0"/>
              <a:t>VALUE </a:t>
            </a:r>
            <a:r>
              <a:rPr lang="en-AU" sz="1600" b="1" dirty="0"/>
              <a:t>IS TIME </a:t>
            </a:r>
            <a:r>
              <a:rPr lang="en-AU" sz="1600" b="1" dirty="0" smtClean="0"/>
              <a:t>DEPENDENT </a:t>
            </a:r>
            <a:r>
              <a:rPr lang="en-AU" sz="1600" dirty="0" smtClean="0"/>
              <a:t>– prices, circumstances, conditions</a:t>
            </a:r>
            <a:endParaRPr lang="en-AU" sz="1600" dirty="0"/>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r>
              <a:rPr lang="en-AU" sz="1600" b="1" dirty="0" smtClean="0"/>
              <a:t>VALUATIONS </a:t>
            </a:r>
            <a:r>
              <a:rPr lang="en-AU" sz="1600" dirty="0" smtClean="0"/>
              <a:t>by competent and experienced valuers are “highest and best use” estimates based upon the most reliable available  information together with subjective, experience-based inputs by the valuer</a:t>
            </a:r>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endParaRPr lang="en-AU" sz="1600" b="1" dirty="0" smtClean="0"/>
          </a:p>
          <a:p>
            <a:pPr marL="285750" lvl="1" indent="-285750">
              <a:buFont typeface="Arial" panose="020B0604020202020204" pitchFamily="34" charset="0"/>
              <a:buChar char="•"/>
            </a:pPr>
            <a:r>
              <a:rPr lang="en-AU" sz="1600" b="1" dirty="0" smtClean="0"/>
              <a:t>VALUE</a:t>
            </a:r>
            <a:r>
              <a:rPr lang="en-AU" sz="1600" dirty="0" smtClean="0"/>
              <a:t> is assigned through the selection of appropriate methodologies and providing an opinion as to what, from among them, is considered the most likely figure</a:t>
            </a:r>
          </a:p>
          <a:p>
            <a:pPr marL="0" lvl="1"/>
            <a:r>
              <a:rPr lang="en-AU" sz="1600" dirty="0"/>
              <a:t/>
            </a:r>
            <a:br>
              <a:rPr lang="en-AU" sz="1600" dirty="0"/>
            </a:br>
            <a:endParaRPr lang="en-AU" sz="1600" dirty="0" smtClean="0"/>
          </a:p>
          <a:p>
            <a:pPr marL="0" lvl="1"/>
            <a:endParaRPr lang="en-AU" sz="1600" dirty="0" smtClean="0"/>
          </a:p>
          <a:p>
            <a:pPr marL="0" lvl="1"/>
            <a:endParaRPr lang="en-AU" sz="1600" dirty="0"/>
          </a:p>
          <a:p>
            <a:pPr marL="0" lvl="1"/>
            <a:endParaRPr lang="en-AU" sz="1600" dirty="0" smtClean="0"/>
          </a:p>
        </p:txBody>
      </p:sp>
    </p:spTree>
    <p:extLst>
      <p:ext uri="{BB962C8B-B14F-4D97-AF65-F5344CB8AC3E}">
        <p14:creationId xmlns:p14="http://schemas.microsoft.com/office/powerpoint/2010/main" val="2178327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5959587"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0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13</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51520" y="732544"/>
            <a:ext cx="8784976" cy="5463034"/>
          </a:xfrm>
          <a:prstGeom prst="rect">
            <a:avLst/>
          </a:prstGeom>
          <a:noFill/>
        </p:spPr>
        <p:txBody>
          <a:bodyPr wrap="square" rtlCol="0">
            <a:spAutoFit/>
          </a:bodyPr>
          <a:lstStyle/>
          <a:p>
            <a:pPr marL="0" lvl="1"/>
            <a:endParaRPr lang="en-AU" sz="1100" b="1" dirty="0" smtClean="0"/>
          </a:p>
          <a:p>
            <a:pPr marL="0" lvl="1"/>
            <a:endParaRPr lang="en-AU" sz="2000" b="1" dirty="0" smtClean="0"/>
          </a:p>
          <a:p>
            <a:pPr marL="0" lvl="1"/>
            <a:r>
              <a:rPr lang="en-AU" sz="2000" b="1" dirty="0" smtClean="0"/>
              <a:t>HOW </a:t>
            </a:r>
            <a:r>
              <a:rPr lang="en-AU" sz="2000" b="1" dirty="0"/>
              <a:t>SHOULD COMPETENT VALUATIONS BE EXPRESSED?</a:t>
            </a:r>
          </a:p>
          <a:p>
            <a:pPr marL="285750" lvl="1" indent="-285750">
              <a:buFont typeface="Arial" panose="020B0604020202020204" pitchFamily="34" charset="0"/>
              <a:buChar char="•"/>
            </a:pPr>
            <a:endParaRPr lang="en-AU" sz="1600" dirty="0" smtClean="0"/>
          </a:p>
          <a:p>
            <a:pPr marL="285750" lvl="1" indent="-285750">
              <a:buFont typeface="Arial" panose="020B0604020202020204" pitchFamily="34" charset="0"/>
              <a:buChar char="•"/>
            </a:pPr>
            <a:r>
              <a:rPr lang="en-AU" sz="1600" dirty="0" smtClean="0"/>
              <a:t>The results of more than one methodology, if possible (cost, market, income)</a:t>
            </a:r>
          </a:p>
          <a:p>
            <a:pPr marL="285750" lvl="1" indent="-285750">
              <a:buFont typeface="Arial" panose="020B0604020202020204" pitchFamily="34" charset="0"/>
              <a:buChar char="•"/>
            </a:pPr>
            <a:endParaRPr lang="en-AU" sz="1600" dirty="0" smtClean="0"/>
          </a:p>
          <a:p>
            <a:pPr marL="285750" lvl="1" indent="-285750">
              <a:buFont typeface="Arial" panose="020B0604020202020204" pitchFamily="34" charset="0"/>
              <a:buChar char="•"/>
            </a:pPr>
            <a:r>
              <a:rPr lang="en-AU" sz="1600" dirty="0" smtClean="0"/>
              <a:t>Provide valuations within a range (Low – High) </a:t>
            </a:r>
          </a:p>
          <a:p>
            <a:pPr marL="285750" lvl="1" indent="-285750">
              <a:buFont typeface="Arial" panose="020B0604020202020204" pitchFamily="34" charset="0"/>
              <a:buChar char="•"/>
            </a:pPr>
            <a:endParaRPr lang="en-AU" sz="1600" dirty="0" smtClean="0"/>
          </a:p>
          <a:p>
            <a:pPr marL="285750" lvl="1" indent="-285750">
              <a:buFont typeface="Arial" panose="020B0604020202020204" pitchFamily="34" charset="0"/>
              <a:buChar char="•"/>
            </a:pPr>
            <a:r>
              <a:rPr lang="en-AU" sz="1600" dirty="0" smtClean="0"/>
              <a:t>Provide a preferred value taken within the range, or statistical summary</a:t>
            </a:r>
            <a:endParaRPr lang="en-AU" sz="1600" dirty="0"/>
          </a:p>
          <a:p>
            <a:pPr marL="285750" lvl="1" indent="-285750">
              <a:buFont typeface="Arial" panose="020B0604020202020204" pitchFamily="34" charset="0"/>
              <a:buChar char="•"/>
            </a:pPr>
            <a:endParaRPr lang="en-AU" sz="1600" dirty="0" smtClean="0"/>
          </a:p>
          <a:p>
            <a:pPr marL="285750" lvl="1" indent="-285750">
              <a:buFont typeface="Arial" panose="020B0604020202020204" pitchFamily="34" charset="0"/>
              <a:buChar char="•"/>
            </a:pPr>
            <a:r>
              <a:rPr lang="en-AU" sz="1600" dirty="0" smtClean="0"/>
              <a:t>Adopt appropriately rounded figures</a:t>
            </a:r>
          </a:p>
          <a:p>
            <a:pPr marL="285750" lvl="1" indent="-285750">
              <a:buFont typeface="Arial" panose="020B0604020202020204" pitchFamily="34" charset="0"/>
              <a:buChar char="•"/>
            </a:pPr>
            <a:endParaRPr lang="en-AU" sz="1600" dirty="0" smtClean="0"/>
          </a:p>
          <a:p>
            <a:pPr marL="285750" lvl="1" indent="-285750">
              <a:buFont typeface="Arial" panose="020B0604020202020204" pitchFamily="34" charset="0"/>
              <a:buChar char="•"/>
            </a:pPr>
            <a:r>
              <a:rPr lang="en-AU" sz="1600" dirty="0" smtClean="0"/>
              <a:t>Clear statements of assumptions, data shortcomings , project risks, estimation risk, etc.</a:t>
            </a:r>
          </a:p>
          <a:p>
            <a:pPr marL="0" lvl="1"/>
            <a:endParaRPr lang="en-AU" sz="1200" b="1" dirty="0" smtClean="0"/>
          </a:p>
          <a:p>
            <a:pPr marL="0" lvl="1"/>
            <a:endParaRPr lang="en-AU" sz="1200" b="1" dirty="0"/>
          </a:p>
          <a:p>
            <a:pPr marL="0" lvl="1"/>
            <a:r>
              <a:rPr lang="en-AU" sz="1600" b="1" dirty="0" smtClean="0"/>
              <a:t>Transparency</a:t>
            </a:r>
            <a:r>
              <a:rPr lang="en-AU" sz="1600" dirty="0" smtClean="0"/>
              <a:t> of methodology, assumptions and of  the subjective inputs/modifiers, together with appropriate risk assessment, provides a basis for confidence in value estimates .</a:t>
            </a:r>
            <a:endParaRPr lang="en-AU" sz="1600" dirty="0"/>
          </a:p>
          <a:p>
            <a:pPr marL="0" lvl="1"/>
            <a:endParaRPr lang="en-AU" sz="1600" b="1" dirty="0" smtClean="0"/>
          </a:p>
          <a:p>
            <a:pPr marL="0" lvl="1"/>
            <a:endParaRPr lang="en-AU" sz="1600" b="1" dirty="0"/>
          </a:p>
          <a:p>
            <a:pPr marL="0" lvl="1"/>
            <a:endParaRPr lang="en-AU" sz="1600" b="1" dirty="0" smtClean="0"/>
          </a:p>
          <a:p>
            <a:pPr marL="0" lvl="1" algn="ctr"/>
            <a:r>
              <a:rPr lang="en-AU" b="1" i="1" dirty="0">
                <a:solidFill>
                  <a:schemeClr val="bg2">
                    <a:lumMod val="50000"/>
                  </a:schemeClr>
                </a:solidFill>
              </a:rPr>
              <a:t>A VALUATION IS AN EXPERT’S </a:t>
            </a:r>
            <a:r>
              <a:rPr lang="en-AU" b="1" i="1" dirty="0" smtClean="0">
                <a:solidFill>
                  <a:schemeClr val="bg2">
                    <a:lumMod val="50000"/>
                  </a:schemeClr>
                </a:solidFill>
              </a:rPr>
              <a:t> OPINION </a:t>
            </a:r>
            <a:r>
              <a:rPr lang="en-AU" b="1" i="1" dirty="0">
                <a:solidFill>
                  <a:schemeClr val="bg2">
                    <a:lumMod val="50000"/>
                  </a:schemeClr>
                </a:solidFill>
              </a:rPr>
              <a:t>AT THE TIME IT IS EXPRESSED</a:t>
            </a:r>
          </a:p>
          <a:p>
            <a:pPr marL="0" lvl="1"/>
            <a:endParaRPr lang="en-AU" sz="1600" dirty="0" smtClean="0"/>
          </a:p>
        </p:txBody>
      </p:sp>
    </p:spTree>
    <p:extLst>
      <p:ext uri="{BB962C8B-B14F-4D97-AF65-F5344CB8AC3E}">
        <p14:creationId xmlns:p14="http://schemas.microsoft.com/office/powerpoint/2010/main" val="703469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solidFill>
                  <a:prstClr val="black">
                    <a:tint val="75000"/>
                  </a:prstClr>
                </a:solidFill>
              </a:rPr>
              <a:pPr/>
              <a:t>14</a:t>
            </a:fld>
            <a:endParaRPr lang="en-AU">
              <a:solidFill>
                <a:prstClr val="black">
                  <a:tint val="75000"/>
                </a:prstClr>
              </a:solidFill>
            </a:endParaRPr>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539552" y="1052736"/>
            <a:ext cx="8136904" cy="4909036"/>
          </a:xfrm>
          <a:prstGeom prst="rect">
            <a:avLst/>
          </a:prstGeom>
          <a:noFill/>
        </p:spPr>
        <p:txBody>
          <a:bodyPr wrap="square" rtlCol="0">
            <a:spAutoFit/>
          </a:bodyPr>
          <a:lstStyle/>
          <a:p>
            <a:pPr marL="0" lvl="1" algn="ctr">
              <a:spcAft>
                <a:spcPts val="600"/>
              </a:spcAft>
            </a:pPr>
            <a:r>
              <a:rPr lang="en-AU" sz="2400" b="1" dirty="0"/>
              <a:t>WHO DOES A </a:t>
            </a:r>
            <a:r>
              <a:rPr lang="en-AU" sz="2400" b="1" dirty="0" smtClean="0"/>
              <a:t>MINERAL PROPERTY VALUATION?</a:t>
            </a:r>
          </a:p>
          <a:p>
            <a:pPr marL="0" lvl="1" algn="ctr"/>
            <a:r>
              <a:rPr lang="en-AU" sz="1400" b="1" dirty="0" smtClean="0"/>
              <a:t>Experts &amp; Specialists (VALMIN 2005, Sections 37 &amp; D10)</a:t>
            </a:r>
          </a:p>
          <a:p>
            <a:pPr marL="0" lvl="1">
              <a:spcBef>
                <a:spcPts val="1200"/>
              </a:spcBef>
              <a:spcAft>
                <a:spcPts val="600"/>
              </a:spcAft>
            </a:pPr>
            <a:r>
              <a:rPr lang="en-AU" sz="2200" b="1" dirty="0" smtClean="0"/>
              <a:t>Experts may be:</a:t>
            </a:r>
          </a:p>
          <a:p>
            <a:pPr marL="896938" lvl="2" indent="-896938">
              <a:buFontTx/>
              <a:buAutoNum type="romanLcParenBoth"/>
            </a:pPr>
            <a:r>
              <a:rPr lang="en-AU" sz="2200" b="1" dirty="0" smtClean="0"/>
              <a:t>INDEPENDENT EXPERT</a:t>
            </a:r>
          </a:p>
          <a:p>
            <a:pPr marL="0" lvl="1"/>
            <a:r>
              <a:rPr lang="en-AU" sz="2000" dirty="0" smtClean="0"/>
              <a:t>If acting as an Independent Expert, you must:</a:t>
            </a:r>
          </a:p>
          <a:p>
            <a:pPr lvl="1" indent="-457200">
              <a:buFont typeface="+mj-lt"/>
              <a:buAutoNum type="alphaLcParenR"/>
            </a:pPr>
            <a:r>
              <a:rPr lang="en-AU" sz="2000" dirty="0" smtClean="0"/>
              <a:t>Be Competent (&gt;10 years general experience, &gt;5 years valuation</a:t>
            </a:r>
            <a:r>
              <a:rPr lang="en-AU" sz="2000" dirty="0"/>
              <a:t>) </a:t>
            </a:r>
            <a:endParaRPr lang="en-AU" sz="2000" dirty="0" smtClean="0"/>
          </a:p>
          <a:p>
            <a:pPr lvl="1" indent="-457200">
              <a:buFont typeface="+mj-lt"/>
              <a:buAutoNum type="alphaLcParenR"/>
            </a:pPr>
            <a:r>
              <a:rPr lang="en-AU" sz="2000" dirty="0" smtClean="0"/>
              <a:t>Be </a:t>
            </a:r>
            <a:r>
              <a:rPr lang="en-AU" sz="2000" dirty="0"/>
              <a:t>an industry professional, technically qualified </a:t>
            </a:r>
          </a:p>
          <a:p>
            <a:pPr lvl="1" indent="-457200">
              <a:buFont typeface="+mj-lt"/>
              <a:buAutoNum type="alphaLcParenR"/>
            </a:pPr>
            <a:r>
              <a:rPr lang="en-AU" sz="2000" dirty="0" smtClean="0"/>
              <a:t>Be a Member </a:t>
            </a:r>
            <a:r>
              <a:rPr lang="en-AU" sz="2000" dirty="0"/>
              <a:t>of an appropriate Professional </a:t>
            </a:r>
            <a:r>
              <a:rPr lang="en-AU" sz="2000" dirty="0" smtClean="0"/>
              <a:t>Association</a:t>
            </a:r>
          </a:p>
          <a:p>
            <a:pPr marL="0" lvl="1">
              <a:spcAft>
                <a:spcPts val="600"/>
              </a:spcAft>
            </a:pPr>
            <a:endParaRPr lang="en-AU" sz="1100" dirty="0" smtClean="0"/>
          </a:p>
          <a:p>
            <a:pPr marL="0" lvl="1"/>
            <a:r>
              <a:rPr lang="en-AU" sz="2200" b="1" dirty="0" smtClean="0"/>
              <a:t>(</a:t>
            </a:r>
            <a:r>
              <a:rPr lang="en-AU" sz="2200" b="1" dirty="0"/>
              <a:t>ii) </a:t>
            </a:r>
            <a:r>
              <a:rPr lang="en-AU" sz="2200" b="1" dirty="0" smtClean="0"/>
              <a:t>	“</a:t>
            </a:r>
            <a:r>
              <a:rPr lang="en-AU" sz="2200" b="1" dirty="0"/>
              <a:t>REPRESENTATIVE EXPERT”</a:t>
            </a:r>
            <a:r>
              <a:rPr lang="en-AU" sz="2200" b="1" u="sng" dirty="0"/>
              <a:t> </a:t>
            </a:r>
          </a:p>
          <a:p>
            <a:pPr marL="0" lvl="1">
              <a:spcAft>
                <a:spcPts val="600"/>
              </a:spcAft>
            </a:pPr>
            <a:r>
              <a:rPr lang="en-AU" sz="2200" dirty="0" smtClean="0"/>
              <a:t>If </a:t>
            </a:r>
            <a:r>
              <a:rPr lang="en-AU" sz="2200" dirty="0"/>
              <a:t>acting as a Representative Expert , you must:</a:t>
            </a:r>
          </a:p>
          <a:p>
            <a:pPr lvl="1" indent="-457200">
              <a:buFontTx/>
              <a:buAutoNum type="alphaLcParenBoth"/>
              <a:tabLst>
                <a:tab pos="536575" algn="l"/>
              </a:tabLst>
            </a:pPr>
            <a:r>
              <a:rPr lang="en-AU" sz="2200" dirty="0"/>
              <a:t>Be </a:t>
            </a:r>
            <a:r>
              <a:rPr lang="en-AU" sz="2200" dirty="0" smtClean="0"/>
              <a:t>“Competent”; </a:t>
            </a:r>
            <a:r>
              <a:rPr lang="en-AU" sz="2200" dirty="0"/>
              <a:t>or</a:t>
            </a:r>
          </a:p>
          <a:p>
            <a:pPr lvl="1" indent="-457200">
              <a:buFontTx/>
              <a:buAutoNum type="alphaLcParenBoth" startAt="2"/>
              <a:tabLst>
                <a:tab pos="444500" algn="l"/>
              </a:tabLst>
            </a:pPr>
            <a:r>
              <a:rPr lang="en-AU" sz="2200" dirty="0"/>
              <a:t>Use a “Senior Specialist” or </a:t>
            </a:r>
          </a:p>
          <a:p>
            <a:pPr lvl="1" indent="-457200">
              <a:buFontTx/>
              <a:buAutoNum type="alphaLcParenBoth" startAt="2"/>
              <a:tabLst>
                <a:tab pos="444500" algn="l"/>
              </a:tabLst>
            </a:pPr>
            <a:r>
              <a:rPr lang="en-AU" sz="2200" dirty="0"/>
              <a:t>Engage technical Specialists</a:t>
            </a:r>
            <a:r>
              <a:rPr lang="en-AU" sz="2200" dirty="0" smtClean="0"/>
              <a:t>.</a:t>
            </a:r>
          </a:p>
        </p:txBody>
      </p:sp>
    </p:spTree>
    <p:extLst>
      <p:ext uri="{BB962C8B-B14F-4D97-AF65-F5344CB8AC3E}">
        <p14:creationId xmlns:p14="http://schemas.microsoft.com/office/powerpoint/2010/main" val="4263638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solidFill>
                  <a:prstClr val="black">
                    <a:tint val="75000"/>
                  </a:prstClr>
                </a:solidFill>
              </a:rPr>
              <a:pPr/>
              <a:t>15</a:t>
            </a:fld>
            <a:endParaRPr lang="en-AU">
              <a:solidFill>
                <a:prstClr val="black">
                  <a:tint val="75000"/>
                </a:prstClr>
              </a:solidFill>
            </a:endParaRPr>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95536" y="1119791"/>
            <a:ext cx="8424936" cy="5186035"/>
          </a:xfrm>
          <a:prstGeom prst="rect">
            <a:avLst/>
          </a:prstGeom>
          <a:noFill/>
        </p:spPr>
        <p:txBody>
          <a:bodyPr wrap="square" rtlCol="0">
            <a:spAutoFit/>
          </a:bodyPr>
          <a:lstStyle/>
          <a:p>
            <a:pPr lvl="1" indent="-457200" algn="ctr">
              <a:lnSpc>
                <a:spcPct val="150000"/>
              </a:lnSpc>
            </a:pPr>
            <a:r>
              <a:rPr lang="en-AU" sz="2400" b="1" dirty="0" smtClean="0">
                <a:solidFill>
                  <a:srgbClr val="FFFF00"/>
                </a:solidFill>
              </a:rPr>
              <a:t>AUSTRALASIAN INSTITUTE OF MINERALS VALUERS &amp; APPRAISERS </a:t>
            </a:r>
          </a:p>
          <a:p>
            <a:pPr lvl="1" indent="-457200" algn="ctr">
              <a:lnSpc>
                <a:spcPct val="150000"/>
              </a:lnSpc>
            </a:pPr>
            <a:r>
              <a:rPr lang="en-AU" sz="2400" b="1" dirty="0" smtClean="0"/>
              <a:t>WHAT ARE THE FEATURES OF AIMVA?</a:t>
            </a:r>
          </a:p>
          <a:p>
            <a:pPr marL="268288" lvl="1" indent="-268288">
              <a:spcAft>
                <a:spcPts val="600"/>
              </a:spcAft>
              <a:buFont typeface="Arial" panose="020B0604020202020204" pitchFamily="34" charset="0"/>
              <a:buChar char="•"/>
            </a:pPr>
            <a:r>
              <a:rPr lang="en-AU" dirty="0" smtClean="0"/>
              <a:t>A formal Australasian qualification recognising professionals in minerals valuation.</a:t>
            </a:r>
          </a:p>
          <a:p>
            <a:pPr marL="268288" lvl="1" indent="-268288">
              <a:spcAft>
                <a:spcPts val="600"/>
              </a:spcAft>
              <a:buFont typeface="Arial" panose="020B0604020202020204" pitchFamily="34" charset="0"/>
              <a:buChar char="•"/>
            </a:pPr>
            <a:r>
              <a:rPr lang="en-AU" dirty="0" smtClean="0"/>
              <a:t>Certification of qualifications through </a:t>
            </a:r>
            <a:r>
              <a:rPr lang="en-AU" dirty="0"/>
              <a:t>experience and </a:t>
            </a:r>
            <a:r>
              <a:rPr lang="en-AU" dirty="0" smtClean="0"/>
              <a:t>practice, with a </a:t>
            </a:r>
            <a:r>
              <a:rPr lang="en-AU" dirty="0"/>
              <a:t>Code of Ethics</a:t>
            </a:r>
          </a:p>
          <a:p>
            <a:pPr marL="268288" lvl="1" indent="-268288">
              <a:spcAft>
                <a:spcPts val="600"/>
              </a:spcAft>
              <a:buFont typeface="Arial" panose="020B0604020202020204" pitchFamily="34" charset="0"/>
              <a:buChar char="•"/>
            </a:pPr>
            <a:r>
              <a:rPr lang="en-AU" dirty="0" smtClean="0"/>
              <a:t>Demonstrated competence  to </a:t>
            </a:r>
            <a:r>
              <a:rPr lang="en-AU" b="1" dirty="0" smtClean="0"/>
              <a:t>PEERS</a:t>
            </a:r>
            <a:r>
              <a:rPr lang="en-AU" dirty="0" smtClean="0"/>
              <a:t> in valuation/appraisal and &gt;10 </a:t>
            </a:r>
            <a:r>
              <a:rPr lang="en-AU" dirty="0"/>
              <a:t>years of </a:t>
            </a:r>
            <a:r>
              <a:rPr lang="en-AU" dirty="0" smtClean="0"/>
              <a:t>experience </a:t>
            </a:r>
          </a:p>
          <a:p>
            <a:pPr marL="268288" lvl="1" indent="-268288">
              <a:spcAft>
                <a:spcPts val="600"/>
              </a:spcAft>
              <a:buFont typeface="Arial" panose="020B0604020202020204" pitchFamily="34" charset="0"/>
              <a:buChar char="•"/>
            </a:pPr>
            <a:r>
              <a:rPr lang="en-AU" dirty="0" smtClean="0"/>
              <a:t>Fundamental objectives - competence, reasonableness, transparency, independence</a:t>
            </a:r>
          </a:p>
          <a:p>
            <a:pPr marL="268288" lvl="1" indent="-268288">
              <a:spcAft>
                <a:spcPts val="600"/>
              </a:spcAft>
              <a:buFont typeface="Arial" panose="020B0604020202020204" pitchFamily="34" charset="0"/>
              <a:buChar char="•"/>
            </a:pPr>
            <a:r>
              <a:rPr lang="en-AU" dirty="0" smtClean="0"/>
              <a:t>Specifies compliance with applicable codes of practice - JORC, VALMIN, NI 43-101 etc.</a:t>
            </a:r>
          </a:p>
          <a:p>
            <a:pPr marL="268288" lvl="1" indent="-268288">
              <a:spcAft>
                <a:spcPts val="600"/>
              </a:spcAft>
              <a:buFont typeface="Arial" panose="020B0604020202020204" pitchFamily="34" charset="0"/>
              <a:buChar char="•"/>
            </a:pPr>
            <a:r>
              <a:rPr lang="en-AU" dirty="0" smtClean="0"/>
              <a:t>AIMVA is a Professional Association, with an enforceable Code of Ethics</a:t>
            </a:r>
            <a:endParaRPr lang="en-AU" sz="1600" dirty="0" smtClean="0"/>
          </a:p>
        </p:txBody>
      </p:sp>
    </p:spTree>
    <p:extLst>
      <p:ext uri="{BB962C8B-B14F-4D97-AF65-F5344CB8AC3E}">
        <p14:creationId xmlns:p14="http://schemas.microsoft.com/office/powerpoint/2010/main" val="4187001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solidFill>
                  <a:prstClr val="black">
                    <a:tint val="75000"/>
                  </a:prstClr>
                </a:solidFill>
              </a:rPr>
              <a:pPr/>
              <a:t>16</a:t>
            </a:fld>
            <a:endParaRPr lang="en-AU">
              <a:solidFill>
                <a:prstClr val="black">
                  <a:tint val="75000"/>
                </a:prstClr>
              </a:solidFill>
            </a:endParaRPr>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95536" y="1119791"/>
            <a:ext cx="8424936" cy="5401479"/>
          </a:xfrm>
          <a:prstGeom prst="rect">
            <a:avLst/>
          </a:prstGeom>
          <a:noFill/>
        </p:spPr>
        <p:txBody>
          <a:bodyPr wrap="square" rtlCol="0">
            <a:spAutoFit/>
          </a:bodyPr>
          <a:lstStyle/>
          <a:p>
            <a:pPr lvl="1" indent="-457200" algn="ctr">
              <a:lnSpc>
                <a:spcPct val="150000"/>
              </a:lnSpc>
            </a:pPr>
            <a:r>
              <a:rPr lang="en-AU" sz="2000" b="1" dirty="0" smtClean="0">
                <a:solidFill>
                  <a:srgbClr val="FFFF00"/>
                </a:solidFill>
              </a:rPr>
              <a:t>AUSTRALASIAN INSTITUTE OF MINERALS VALUERS &amp; APPRAISERS </a:t>
            </a:r>
            <a:r>
              <a:rPr lang="en-AU" sz="3200" b="1" dirty="0" smtClean="0"/>
              <a:t>WHAT </a:t>
            </a:r>
            <a:r>
              <a:rPr lang="en-AU" sz="3200" b="1" dirty="0"/>
              <a:t>ARE THE AIMVA OBJECTIVES?</a:t>
            </a:r>
          </a:p>
          <a:p>
            <a:pPr marL="268288" lvl="1" indent="-268288">
              <a:spcAft>
                <a:spcPts val="600"/>
              </a:spcAft>
              <a:buFont typeface="Arial" panose="020B0604020202020204" pitchFamily="34" charset="0"/>
              <a:buChar char="•"/>
            </a:pPr>
            <a:r>
              <a:rPr lang="en-AU" sz="2200" dirty="0" smtClean="0"/>
              <a:t>Provide competent professional minerals industry valuers &amp; appraisers</a:t>
            </a:r>
            <a:endParaRPr lang="en-AU" sz="2200" dirty="0"/>
          </a:p>
          <a:p>
            <a:pPr marL="268288" lvl="1" indent="-268288">
              <a:spcAft>
                <a:spcPts val="600"/>
              </a:spcAft>
              <a:buFont typeface="Arial" panose="020B0604020202020204" pitchFamily="34" charset="0"/>
              <a:buChar char="•"/>
            </a:pPr>
            <a:r>
              <a:rPr lang="en-AU" sz="2200" dirty="0" smtClean="0"/>
              <a:t>Dedicated to the unique needs of professional minerals valuers &amp; appraisers</a:t>
            </a:r>
            <a:endParaRPr lang="en-AU" sz="2200" dirty="0"/>
          </a:p>
          <a:p>
            <a:pPr marL="268288" lvl="1" indent="-268288">
              <a:spcAft>
                <a:spcPts val="600"/>
              </a:spcAft>
              <a:buFont typeface="Arial" panose="020B0604020202020204" pitchFamily="34" charset="0"/>
              <a:buChar char="•"/>
            </a:pPr>
            <a:r>
              <a:rPr lang="en-AU" sz="2200" dirty="0" smtClean="0"/>
              <a:t>Define the qualifications &amp; ethical standards for minerals valuers &amp; appraisers</a:t>
            </a:r>
            <a:endParaRPr lang="en-AU" sz="2200" dirty="0"/>
          </a:p>
          <a:p>
            <a:pPr marL="268288" lvl="1" indent="-268288">
              <a:spcAft>
                <a:spcPts val="600"/>
              </a:spcAft>
              <a:buFont typeface="Arial" panose="020B0604020202020204" pitchFamily="34" charset="0"/>
              <a:buChar char="•"/>
            </a:pPr>
            <a:r>
              <a:rPr lang="en-AU" sz="2200" dirty="0" smtClean="0"/>
              <a:t>Provide regulators &amp; industry with benchmarks of expertise </a:t>
            </a:r>
            <a:endParaRPr lang="en-AU" sz="2200" dirty="0"/>
          </a:p>
          <a:p>
            <a:pPr marL="268288" lvl="1" indent="-268288">
              <a:spcAft>
                <a:spcPts val="600"/>
              </a:spcAft>
              <a:buFont typeface="Arial" panose="020B0604020202020204" pitchFamily="34" charset="0"/>
              <a:buChar char="•"/>
            </a:pPr>
            <a:r>
              <a:rPr lang="en-AU" sz="2200" dirty="0" smtClean="0"/>
              <a:t>Advance the profession of valuation &amp; appraisal of mineral properties</a:t>
            </a:r>
            <a:endParaRPr lang="en-AU" sz="2200" dirty="0"/>
          </a:p>
          <a:p>
            <a:pPr marL="268288" lvl="1" indent="-268288">
              <a:spcAft>
                <a:spcPts val="600"/>
              </a:spcAft>
              <a:buFont typeface="Arial" panose="020B0604020202020204" pitchFamily="34" charset="0"/>
              <a:buChar char="•"/>
            </a:pPr>
            <a:r>
              <a:rPr lang="en-AU" sz="2200" dirty="0" smtClean="0"/>
              <a:t>Provide a pool of valuation expertise for the minerals industry and its regulators</a:t>
            </a:r>
          </a:p>
        </p:txBody>
      </p:sp>
    </p:spTree>
    <p:extLst>
      <p:ext uri="{BB962C8B-B14F-4D97-AF65-F5344CB8AC3E}">
        <p14:creationId xmlns:p14="http://schemas.microsoft.com/office/powerpoint/2010/main" val="2928183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solidFill>
                  <a:prstClr val="black">
                    <a:tint val="75000"/>
                  </a:prstClr>
                </a:solidFill>
              </a:rPr>
              <a:pPr/>
              <a:t>17</a:t>
            </a:fld>
            <a:endParaRPr lang="en-AU">
              <a:solidFill>
                <a:prstClr val="black">
                  <a:tint val="75000"/>
                </a:prstClr>
              </a:solidFill>
            </a:endParaRPr>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95536" y="1119791"/>
            <a:ext cx="8424936" cy="4154984"/>
          </a:xfrm>
          <a:prstGeom prst="rect">
            <a:avLst/>
          </a:prstGeom>
          <a:noFill/>
        </p:spPr>
        <p:txBody>
          <a:bodyPr wrap="square" rtlCol="0">
            <a:spAutoFit/>
          </a:bodyPr>
          <a:lstStyle/>
          <a:p>
            <a:pPr lvl="1" indent="-457200" algn="ctr">
              <a:lnSpc>
                <a:spcPct val="150000"/>
              </a:lnSpc>
            </a:pPr>
            <a:r>
              <a:rPr lang="en-AU" sz="2800" b="1" dirty="0" smtClean="0">
                <a:solidFill>
                  <a:srgbClr val="FFFF00"/>
                </a:solidFill>
              </a:rPr>
              <a:t>AUSTRALASIAN INSTITUTE OF MINERALS VALUERS &amp; APPRAISERS </a:t>
            </a:r>
          </a:p>
          <a:p>
            <a:pPr lvl="1" indent="-457200" algn="ctr">
              <a:lnSpc>
                <a:spcPct val="150000"/>
              </a:lnSpc>
            </a:pPr>
            <a:endParaRPr lang="en-AU" sz="2000" b="1" dirty="0">
              <a:solidFill>
                <a:srgbClr val="FFFF00"/>
              </a:solidFill>
            </a:endParaRPr>
          </a:p>
          <a:p>
            <a:pPr lvl="1" indent="-457200" algn="ctr">
              <a:lnSpc>
                <a:spcPct val="150000"/>
              </a:lnSpc>
            </a:pPr>
            <a:endParaRPr lang="en-AU" sz="2000" b="1" dirty="0" smtClean="0">
              <a:solidFill>
                <a:srgbClr val="FFFF00"/>
              </a:solidFill>
            </a:endParaRPr>
          </a:p>
          <a:p>
            <a:pPr lvl="1" indent="-457200" algn="ctr">
              <a:lnSpc>
                <a:spcPct val="150000"/>
              </a:lnSpc>
            </a:pPr>
            <a:r>
              <a:rPr lang="en-AU" sz="2400" dirty="0" smtClean="0"/>
              <a:t>For further information, please visit our website at  </a:t>
            </a:r>
          </a:p>
          <a:p>
            <a:pPr lvl="1" indent="-457200" algn="ctr">
              <a:lnSpc>
                <a:spcPct val="150000"/>
              </a:lnSpc>
            </a:pPr>
            <a:endParaRPr lang="en-AU" sz="2400" b="1" dirty="0">
              <a:solidFill>
                <a:srgbClr val="FF0000"/>
              </a:solidFill>
            </a:endParaRPr>
          </a:p>
          <a:p>
            <a:pPr lvl="1" indent="-457200" algn="ctr">
              <a:lnSpc>
                <a:spcPct val="150000"/>
              </a:lnSpc>
            </a:pPr>
            <a:r>
              <a:rPr lang="en-AU" sz="3200" b="1" dirty="0" smtClean="0">
                <a:solidFill>
                  <a:srgbClr val="FF0000"/>
                </a:solidFill>
                <a:hlinkClick r:id="rId4"/>
              </a:rPr>
              <a:t>http://www.aimva.com.au/</a:t>
            </a:r>
            <a:endParaRPr lang="en-AU" sz="3200" b="1" dirty="0" smtClean="0">
              <a:solidFill>
                <a:srgbClr val="FF0000"/>
              </a:solidFill>
            </a:endParaRPr>
          </a:p>
        </p:txBody>
      </p:sp>
    </p:spTree>
    <p:extLst>
      <p:ext uri="{BB962C8B-B14F-4D97-AF65-F5344CB8AC3E}">
        <p14:creationId xmlns:p14="http://schemas.microsoft.com/office/powerpoint/2010/main" val="50689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132856"/>
            <a:ext cx="8021972" cy="2650921"/>
          </a:xfrm>
        </p:spPr>
        <p:txBody>
          <a:bodyPr>
            <a:normAutofit/>
          </a:bodyPr>
          <a:lstStyle/>
          <a:p>
            <a:pPr algn="ctr"/>
            <a:r>
              <a:rPr lang="en-AU" dirty="0" smtClean="0">
                <a:solidFill>
                  <a:schemeClr val="tx1"/>
                </a:solidFill>
              </a:rPr>
              <a:t>Methods of Valuation</a:t>
            </a:r>
            <a:br>
              <a:rPr lang="en-AU" dirty="0" smtClean="0">
                <a:solidFill>
                  <a:schemeClr val="tx1"/>
                </a:solidFill>
              </a:rPr>
            </a:br>
            <a:endParaRPr lang="en-AU" sz="3200" dirty="0"/>
          </a:p>
        </p:txBody>
      </p:sp>
      <p:pic>
        <p:nvPicPr>
          <p:cNvPr id="4"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36967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E47FF7-1E65-49B2-82DB-A7541F743A03}" type="slidenum">
              <a:rPr lang="en-AU" smtClean="0"/>
              <a:pPr/>
              <a:t>19</a:t>
            </a:fld>
            <a:endParaRPr lang="en-AU"/>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260648"/>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935654518"/>
              </p:ext>
            </p:extLst>
          </p:nvPr>
        </p:nvGraphicFramePr>
        <p:xfrm>
          <a:off x="683568" y="2420888"/>
          <a:ext cx="7560840" cy="3819311"/>
        </p:xfrm>
        <a:graphic>
          <a:graphicData uri="http://schemas.openxmlformats.org/drawingml/2006/table">
            <a:tbl>
              <a:tblPr firstRow="1" firstCol="1" bandRow="1">
                <a:tableStyleId>{5C22544A-7EE6-4342-B048-85BDC9FD1C3A}</a:tableStyleId>
              </a:tblPr>
              <a:tblGrid>
                <a:gridCol w="3780420"/>
                <a:gridCol w="3780420"/>
              </a:tblGrid>
              <a:tr h="304540">
                <a:tc>
                  <a:txBody>
                    <a:bodyPr/>
                    <a:lstStyle/>
                    <a:p>
                      <a:pPr algn="ctr">
                        <a:spcBef>
                          <a:spcPts val="300"/>
                        </a:spcBef>
                        <a:spcAft>
                          <a:spcPts val="300"/>
                        </a:spcAft>
                      </a:pPr>
                      <a:r>
                        <a:rPr lang="en-AU" sz="1600" dirty="0">
                          <a:effectLst/>
                        </a:rPr>
                        <a:t>Method</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Explanation of methodology</a:t>
                      </a:r>
                      <a:endParaRPr lang="en-AU" sz="1600" dirty="0">
                        <a:effectLst/>
                        <a:latin typeface="Calibri"/>
                        <a:ea typeface="Times New Roman"/>
                      </a:endParaRPr>
                    </a:p>
                  </a:txBody>
                  <a:tcPr marL="8744" marR="8744" marT="8744" marB="8744" anchor="ctr"/>
                </a:tc>
              </a:tr>
              <a:tr h="845947">
                <a:tc>
                  <a:txBody>
                    <a:bodyPr/>
                    <a:lstStyle/>
                    <a:p>
                      <a:pPr algn="ctr">
                        <a:spcBef>
                          <a:spcPts val="300"/>
                        </a:spcBef>
                        <a:spcAft>
                          <a:spcPts val="300"/>
                        </a:spcAft>
                      </a:pPr>
                      <a:r>
                        <a:rPr lang="en-AU" sz="1600" dirty="0">
                          <a:effectLst/>
                        </a:rPr>
                        <a:t>Appraised value method</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Uses meaningful past exploration expenditures plus warranted future costs to test remaining exploration potential.</a:t>
                      </a:r>
                      <a:endParaRPr lang="en-AU" sz="1600" dirty="0">
                        <a:effectLst/>
                        <a:latin typeface="Calibri"/>
                        <a:ea typeface="Times New Roman"/>
                      </a:endParaRPr>
                    </a:p>
                  </a:txBody>
                  <a:tcPr marL="8744" marR="8744" marT="8744" marB="8744" anchor="ctr"/>
                </a:tc>
              </a:tr>
              <a:tr h="845947">
                <a:tc>
                  <a:txBody>
                    <a:bodyPr/>
                    <a:lstStyle/>
                    <a:p>
                      <a:pPr algn="ctr">
                        <a:spcBef>
                          <a:spcPts val="300"/>
                        </a:spcBef>
                        <a:spcAft>
                          <a:spcPts val="300"/>
                        </a:spcAft>
                      </a:pPr>
                      <a:r>
                        <a:rPr lang="en-AU" sz="1600" dirty="0">
                          <a:effectLst/>
                        </a:rPr>
                        <a:t>Multiples of exploration expenditure method (MEE)</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Similar to the appraised value method but a </a:t>
                      </a:r>
                      <a:r>
                        <a:rPr lang="en-AU" sz="1600" dirty="0" err="1">
                          <a:effectLst/>
                        </a:rPr>
                        <a:t>prospectivity</a:t>
                      </a:r>
                      <a:r>
                        <a:rPr lang="en-AU" sz="1600" dirty="0">
                          <a:effectLst/>
                        </a:rPr>
                        <a:t> enhancement multiplier (PEM) is applied.</a:t>
                      </a:r>
                      <a:endParaRPr lang="en-AU" sz="1600" dirty="0">
                        <a:effectLst/>
                        <a:latin typeface="Calibri"/>
                        <a:ea typeface="Times New Roman"/>
                      </a:endParaRPr>
                    </a:p>
                  </a:txBody>
                  <a:tcPr marL="8744" marR="8744" marT="8744" marB="8744" anchor="ctr"/>
                </a:tc>
              </a:tr>
              <a:tr h="830029">
                <a:tc>
                  <a:txBody>
                    <a:bodyPr/>
                    <a:lstStyle/>
                    <a:p>
                      <a:pPr algn="ctr">
                        <a:spcBef>
                          <a:spcPts val="300"/>
                        </a:spcBef>
                        <a:spcAft>
                          <a:spcPts val="300"/>
                        </a:spcAft>
                      </a:pPr>
                      <a:r>
                        <a:rPr lang="en-AU" sz="1600" dirty="0">
                          <a:effectLst/>
                        </a:rPr>
                        <a:t>Geoscience factor method</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Uses ratings of </a:t>
                      </a:r>
                      <a:r>
                        <a:rPr lang="en-AU" sz="1600" dirty="0" smtClean="0">
                          <a:effectLst/>
                        </a:rPr>
                        <a:t>the main </a:t>
                      </a:r>
                      <a:r>
                        <a:rPr lang="en-AU" sz="1600" dirty="0">
                          <a:effectLst/>
                        </a:rPr>
                        <a:t>characteristics of mineral properties to determine the overall project value.</a:t>
                      </a:r>
                      <a:endParaRPr lang="en-AU" sz="1600" dirty="0">
                        <a:effectLst/>
                        <a:latin typeface="Calibri"/>
                        <a:ea typeface="Times New Roman"/>
                      </a:endParaRPr>
                    </a:p>
                  </a:txBody>
                  <a:tcPr marL="8744" marR="8744" marT="8744" marB="8744" anchor="ctr"/>
                </a:tc>
              </a:tr>
              <a:tr h="845947">
                <a:tc>
                  <a:txBody>
                    <a:bodyPr/>
                    <a:lstStyle/>
                    <a:p>
                      <a:pPr algn="ctr">
                        <a:spcBef>
                          <a:spcPts val="300"/>
                        </a:spcBef>
                        <a:spcAft>
                          <a:spcPts val="300"/>
                        </a:spcAft>
                      </a:pPr>
                      <a:r>
                        <a:rPr lang="en-AU" sz="1600" dirty="0">
                          <a:effectLst/>
                        </a:rPr>
                        <a:t>Expenditure for last 10 years</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The sum of expenditure over the previous 10 years may be used as a proxy for the market value of tenements other than a production right.</a:t>
                      </a:r>
                      <a:endParaRPr lang="en-AU" sz="1600" dirty="0">
                        <a:effectLst/>
                        <a:latin typeface="Calibri"/>
                        <a:ea typeface="Times New Roman"/>
                      </a:endParaRPr>
                    </a:p>
                  </a:txBody>
                  <a:tcPr marL="8744" marR="8744" marT="8744" marB="8744" anchor="ctr"/>
                </a:tc>
              </a:tr>
            </a:tbl>
          </a:graphicData>
        </a:graphic>
      </p:graphicFrame>
      <p:sp>
        <p:nvSpPr>
          <p:cNvPr id="6" name="Rectangle 1"/>
          <p:cNvSpPr>
            <a:spLocks noChangeArrowheads="1"/>
          </p:cNvSpPr>
          <p:nvPr/>
        </p:nvSpPr>
        <p:spPr bwMode="auto">
          <a:xfrm>
            <a:off x="1329292" y="1332189"/>
            <a:ext cx="6744410" cy="93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38088"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rPr>
              <a:t>Methods that may be used to value projects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rPr>
              <a:t>Cost methods</a:t>
            </a:r>
          </a:p>
        </p:txBody>
      </p:sp>
    </p:spTree>
    <p:extLst>
      <p:ext uri="{BB962C8B-B14F-4D97-AF65-F5344CB8AC3E}">
        <p14:creationId xmlns:p14="http://schemas.microsoft.com/office/powerpoint/2010/main" val="3394585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456"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solidFill>
                  <a:srgbClr val="DBF5F9">
                    <a:shade val="90000"/>
                  </a:srgbClr>
                </a:solidFill>
              </a:rPr>
              <a:pPr/>
              <a:t>2</a:t>
            </a:fld>
            <a:endParaRPr lang="en-AU">
              <a:solidFill>
                <a:srgbClr val="DBF5F9">
                  <a:shade val="90000"/>
                </a:srgbClr>
              </a:solidFill>
            </a:endParaRPr>
          </a:p>
        </p:txBody>
      </p:sp>
      <p:pic>
        <p:nvPicPr>
          <p:cNvPr id="1026"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827583" y="1484784"/>
            <a:ext cx="184731" cy="584775"/>
          </a:xfrm>
          <a:prstGeom prst="rect">
            <a:avLst/>
          </a:prstGeom>
          <a:noFill/>
        </p:spPr>
        <p:txBody>
          <a:bodyPr wrap="none" rtlCol="0">
            <a:spAutoFit/>
          </a:bodyPr>
          <a:lstStyle/>
          <a:p>
            <a:endParaRPr lang="en-AU" sz="1600" dirty="0" smtClean="0">
              <a:solidFill>
                <a:prstClr val="white"/>
              </a:solidFill>
            </a:endParaRPr>
          </a:p>
          <a:p>
            <a:endParaRPr lang="en-AU" sz="1600" dirty="0">
              <a:solidFill>
                <a:prstClr val="white"/>
              </a:solidFill>
            </a:endParaRPr>
          </a:p>
        </p:txBody>
      </p:sp>
      <p:sp>
        <p:nvSpPr>
          <p:cNvPr id="2" name="Rectangle 1"/>
          <p:cNvSpPr/>
          <p:nvPr/>
        </p:nvSpPr>
        <p:spPr>
          <a:xfrm>
            <a:off x="827583" y="1028343"/>
            <a:ext cx="7723486" cy="4801314"/>
          </a:xfrm>
          <a:prstGeom prst="rect">
            <a:avLst/>
          </a:prstGeom>
        </p:spPr>
        <p:txBody>
          <a:bodyPr wrap="square">
            <a:spAutoFit/>
          </a:bodyPr>
          <a:lstStyle/>
          <a:p>
            <a:pPr algn="ctr"/>
            <a:endParaRPr lang="en-AU" b="1" dirty="0" smtClean="0">
              <a:solidFill>
                <a:prstClr val="white"/>
              </a:solidFill>
            </a:endParaRPr>
          </a:p>
          <a:p>
            <a:pPr algn="ctr"/>
            <a:endParaRPr lang="en-AU" b="1" dirty="0">
              <a:solidFill>
                <a:prstClr val="white"/>
              </a:solidFill>
            </a:endParaRPr>
          </a:p>
          <a:p>
            <a:pPr algn="ctr"/>
            <a:endParaRPr lang="en-AU" b="1" dirty="0" smtClean="0">
              <a:solidFill>
                <a:prstClr val="white"/>
              </a:solidFill>
            </a:endParaRPr>
          </a:p>
          <a:p>
            <a:pPr algn="ctr"/>
            <a:r>
              <a:rPr lang="en-AU" b="1" dirty="0" smtClean="0">
                <a:solidFill>
                  <a:prstClr val="white"/>
                </a:solidFill>
              </a:rPr>
              <a:t>DISCLAIMER </a:t>
            </a:r>
            <a:endParaRPr lang="en-AU" b="1" dirty="0">
              <a:solidFill>
                <a:prstClr val="white"/>
              </a:solidFill>
            </a:endParaRPr>
          </a:p>
          <a:p>
            <a:pPr algn="just"/>
            <a:endParaRPr lang="en-AU" dirty="0" smtClean="0">
              <a:solidFill>
                <a:prstClr val="white"/>
              </a:solidFill>
            </a:endParaRPr>
          </a:p>
          <a:p>
            <a:pPr algn="just"/>
            <a:endParaRPr lang="en-AU" dirty="0">
              <a:solidFill>
                <a:prstClr val="white"/>
              </a:solidFill>
            </a:endParaRPr>
          </a:p>
          <a:p>
            <a:pPr algn="just"/>
            <a:r>
              <a:rPr lang="en-AU" dirty="0" smtClean="0">
                <a:solidFill>
                  <a:prstClr val="white"/>
                </a:solidFill>
              </a:rPr>
              <a:t>This presentation </a:t>
            </a:r>
            <a:r>
              <a:rPr lang="en-AU" dirty="0">
                <a:solidFill>
                  <a:prstClr val="white"/>
                </a:solidFill>
              </a:rPr>
              <a:t>has been prepared for the purposes of discussion into the use and application of appraisal methods </a:t>
            </a:r>
            <a:r>
              <a:rPr lang="en-AU" dirty="0" smtClean="0">
                <a:solidFill>
                  <a:prstClr val="white"/>
                </a:solidFill>
              </a:rPr>
              <a:t>used for the valuation of exploration properties and in </a:t>
            </a:r>
            <a:r>
              <a:rPr lang="en-AU" dirty="0">
                <a:solidFill>
                  <a:prstClr val="white"/>
                </a:solidFill>
              </a:rPr>
              <a:t>proposed, new and operating mines.  It makes reference to the Valmin Code, 2005 Edition and </a:t>
            </a:r>
            <a:r>
              <a:rPr lang="en-AU" dirty="0" smtClean="0">
                <a:solidFill>
                  <a:prstClr val="white"/>
                </a:solidFill>
              </a:rPr>
              <a:t>the JORC Code 2013 and contains </a:t>
            </a:r>
            <a:r>
              <a:rPr lang="en-AU" dirty="0">
                <a:solidFill>
                  <a:prstClr val="white"/>
                </a:solidFill>
              </a:rPr>
              <a:t>opinions and comments that are intended to assist in the understanding of technical issues that arise in valuation and technical due diligence.  It is aimed solely at educational issues in relation to those objectives and should not be used or relied upon for any other purpose.  The opinions expressed herein are those of the </a:t>
            </a:r>
            <a:r>
              <a:rPr lang="en-AU" dirty="0" smtClean="0">
                <a:solidFill>
                  <a:prstClr val="white"/>
                </a:solidFill>
              </a:rPr>
              <a:t>authors </a:t>
            </a:r>
            <a:r>
              <a:rPr lang="en-AU" dirty="0">
                <a:solidFill>
                  <a:prstClr val="white"/>
                </a:solidFill>
              </a:rPr>
              <a:t>and do not necessarily reflect those of any organisation or company that may be involved in mineral industry valuation or appraisal activities.</a:t>
            </a:r>
          </a:p>
        </p:txBody>
      </p:sp>
    </p:spTree>
    <p:extLst>
      <p:ext uri="{BB962C8B-B14F-4D97-AF65-F5344CB8AC3E}">
        <p14:creationId xmlns:p14="http://schemas.microsoft.com/office/powerpoint/2010/main" val="99555100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E47FF7-1E65-49B2-82DB-A7541F743A03}" type="slidenum">
              <a:rPr lang="en-AU" smtClean="0"/>
              <a:pPr/>
              <a:t>20</a:t>
            </a:fld>
            <a:endParaRPr lang="en-AU"/>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260648"/>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1313820043"/>
              </p:ext>
            </p:extLst>
          </p:nvPr>
        </p:nvGraphicFramePr>
        <p:xfrm>
          <a:off x="611560" y="2204864"/>
          <a:ext cx="7776864" cy="4111023"/>
        </p:xfrm>
        <a:graphic>
          <a:graphicData uri="http://schemas.openxmlformats.org/drawingml/2006/table">
            <a:tbl>
              <a:tblPr firstRow="1" firstCol="1" bandRow="1">
                <a:tableStyleId>{5C22544A-7EE6-4342-B048-85BDC9FD1C3A}</a:tableStyleId>
              </a:tblPr>
              <a:tblGrid>
                <a:gridCol w="3888432"/>
                <a:gridCol w="3888432"/>
              </a:tblGrid>
              <a:tr h="339885">
                <a:tc>
                  <a:txBody>
                    <a:bodyPr/>
                    <a:lstStyle/>
                    <a:p>
                      <a:pPr algn="ctr">
                        <a:spcBef>
                          <a:spcPts val="300"/>
                        </a:spcBef>
                        <a:spcAft>
                          <a:spcPts val="300"/>
                        </a:spcAft>
                      </a:pPr>
                      <a:r>
                        <a:rPr lang="en-AU" sz="1600" dirty="0">
                          <a:effectLst/>
                        </a:rPr>
                        <a:t>Method</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a:effectLst/>
                        </a:rPr>
                        <a:t>Explanation of methodology</a:t>
                      </a:r>
                      <a:endParaRPr lang="en-AU" sz="1600">
                        <a:effectLst/>
                        <a:latin typeface="Calibri"/>
                        <a:ea typeface="Times New Roman"/>
                      </a:endParaRPr>
                    </a:p>
                  </a:txBody>
                  <a:tcPr marL="8744" marR="8744" marT="8744" marB="8744" anchor="ctr"/>
                </a:tc>
              </a:tr>
              <a:tr h="1244234">
                <a:tc>
                  <a:txBody>
                    <a:bodyPr/>
                    <a:lstStyle/>
                    <a:p>
                      <a:pPr algn="ctr">
                        <a:spcBef>
                          <a:spcPts val="300"/>
                        </a:spcBef>
                        <a:spcAft>
                          <a:spcPts val="300"/>
                        </a:spcAft>
                      </a:pPr>
                      <a:r>
                        <a:rPr lang="en-AU" sz="1600" dirty="0">
                          <a:effectLst/>
                        </a:rPr>
                        <a:t>Geological risk method</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a:effectLst/>
                        </a:rPr>
                        <a:t>Based on estimating the value of a target resource and reflects the costs associated with completing each stage of exploration and the probability of progressing to each subsequent stage.</a:t>
                      </a:r>
                      <a:endParaRPr lang="en-AU" sz="1600">
                        <a:effectLst/>
                        <a:latin typeface="Calibri"/>
                        <a:ea typeface="Times New Roman"/>
                      </a:endParaRPr>
                    </a:p>
                  </a:txBody>
                  <a:tcPr marL="8744" marR="8744" marT="8744" marB="8744" anchor="ctr"/>
                </a:tc>
              </a:tr>
              <a:tr h="942784">
                <a:tc>
                  <a:txBody>
                    <a:bodyPr/>
                    <a:lstStyle/>
                    <a:p>
                      <a:pPr algn="ctr">
                        <a:spcBef>
                          <a:spcPts val="300"/>
                        </a:spcBef>
                        <a:spcAft>
                          <a:spcPts val="300"/>
                        </a:spcAft>
                      </a:pPr>
                      <a:r>
                        <a:rPr lang="en-AU" sz="1600" dirty="0">
                          <a:effectLst/>
                        </a:rPr>
                        <a:t>Probability-weighted DCF</a:t>
                      </a:r>
                      <a:endParaRPr lang="en-AU" sz="16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A DCF incorporating measures of technical risk into probable cash flows by factoring in the probability of success.</a:t>
                      </a:r>
                      <a:endParaRPr lang="en-AU" sz="1600" dirty="0">
                        <a:effectLst/>
                        <a:latin typeface="Calibri"/>
                        <a:ea typeface="Times New Roman"/>
                      </a:endParaRPr>
                    </a:p>
                  </a:txBody>
                  <a:tcPr marL="8744" marR="8744" marT="8744" marB="8744" anchor="ctr"/>
                </a:tc>
              </a:tr>
              <a:tr h="641336">
                <a:tc>
                  <a:txBody>
                    <a:bodyPr/>
                    <a:lstStyle/>
                    <a:p>
                      <a:pPr algn="ctr">
                        <a:spcBef>
                          <a:spcPts val="300"/>
                        </a:spcBef>
                        <a:spcAft>
                          <a:spcPts val="300"/>
                        </a:spcAft>
                      </a:pPr>
                      <a:r>
                        <a:rPr lang="en-AU" sz="1600">
                          <a:effectLst/>
                        </a:rPr>
                        <a:t>Discounted cash flow (DCF)</a:t>
                      </a:r>
                      <a:endParaRPr lang="en-AU" sz="160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Net present value (NPV) performed on expected free cash flows over a project's life.</a:t>
                      </a:r>
                      <a:endParaRPr lang="en-AU" sz="1600" dirty="0">
                        <a:effectLst/>
                        <a:latin typeface="Calibri"/>
                        <a:ea typeface="Times New Roman"/>
                      </a:endParaRPr>
                    </a:p>
                  </a:txBody>
                  <a:tcPr marL="8744" marR="8744" marT="8744" marB="8744" anchor="ctr"/>
                </a:tc>
              </a:tr>
              <a:tr h="942784">
                <a:tc>
                  <a:txBody>
                    <a:bodyPr/>
                    <a:lstStyle/>
                    <a:p>
                      <a:pPr algn="ctr">
                        <a:spcBef>
                          <a:spcPts val="300"/>
                        </a:spcBef>
                        <a:spcAft>
                          <a:spcPts val="300"/>
                        </a:spcAft>
                      </a:pPr>
                      <a:r>
                        <a:rPr lang="en-AU" sz="1600">
                          <a:effectLst/>
                        </a:rPr>
                        <a:t>Real options/dynamic DCF method</a:t>
                      </a:r>
                      <a:endParaRPr lang="en-AU" sz="1600">
                        <a:effectLst/>
                        <a:latin typeface="Calibri"/>
                        <a:ea typeface="Times New Roman"/>
                      </a:endParaRPr>
                    </a:p>
                  </a:txBody>
                  <a:tcPr marL="8744" marR="8744" marT="8744" marB="8744" anchor="ctr"/>
                </a:tc>
                <a:tc>
                  <a:txBody>
                    <a:bodyPr/>
                    <a:lstStyle/>
                    <a:p>
                      <a:pPr algn="ctr">
                        <a:spcBef>
                          <a:spcPts val="300"/>
                        </a:spcBef>
                        <a:spcAft>
                          <a:spcPts val="300"/>
                        </a:spcAft>
                      </a:pPr>
                      <a:r>
                        <a:rPr lang="en-AU" sz="1600" dirty="0">
                          <a:effectLst/>
                        </a:rPr>
                        <a:t>The valuation of the scenarios encountered by management using techniques applied to financial options.</a:t>
                      </a:r>
                      <a:endParaRPr lang="en-AU" sz="1600" dirty="0">
                        <a:effectLst/>
                        <a:latin typeface="Calibri"/>
                        <a:ea typeface="Times New Roman"/>
                      </a:endParaRPr>
                    </a:p>
                  </a:txBody>
                  <a:tcPr marL="8744" marR="8744" marT="8744" marB="8744" anchor="ctr"/>
                </a:tc>
              </a:tr>
            </a:tbl>
          </a:graphicData>
        </a:graphic>
      </p:graphicFrame>
      <p:sp>
        <p:nvSpPr>
          <p:cNvPr id="6" name="Rectangle 1"/>
          <p:cNvSpPr>
            <a:spLocks noChangeArrowheads="1"/>
          </p:cNvSpPr>
          <p:nvPr/>
        </p:nvSpPr>
        <p:spPr bwMode="auto">
          <a:xfrm>
            <a:off x="1329292" y="1052736"/>
            <a:ext cx="6744410" cy="93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38088"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rPr>
              <a:t>Methods that may be used to value projects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rPr>
              <a:t>Income methods</a:t>
            </a:r>
          </a:p>
        </p:txBody>
      </p:sp>
    </p:spTree>
    <p:extLst>
      <p:ext uri="{BB962C8B-B14F-4D97-AF65-F5344CB8AC3E}">
        <p14:creationId xmlns:p14="http://schemas.microsoft.com/office/powerpoint/2010/main" val="3394585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E47FF7-1E65-49B2-82DB-A7541F743A03}" type="slidenum">
              <a:rPr lang="en-AU" smtClean="0"/>
              <a:pPr/>
              <a:t>21</a:t>
            </a:fld>
            <a:endParaRPr lang="en-AU"/>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260648"/>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3727404991"/>
              </p:ext>
            </p:extLst>
          </p:nvPr>
        </p:nvGraphicFramePr>
        <p:xfrm>
          <a:off x="755576" y="2132856"/>
          <a:ext cx="7534150" cy="3384374"/>
        </p:xfrm>
        <a:graphic>
          <a:graphicData uri="http://schemas.openxmlformats.org/drawingml/2006/table">
            <a:tbl>
              <a:tblPr firstRow="1" firstCol="1" bandRow="1">
                <a:tableStyleId>{5C22544A-7EE6-4342-B048-85BDC9FD1C3A}</a:tableStyleId>
              </a:tblPr>
              <a:tblGrid>
                <a:gridCol w="3803079"/>
                <a:gridCol w="3731071"/>
              </a:tblGrid>
              <a:tr h="516260">
                <a:tc>
                  <a:txBody>
                    <a:bodyPr/>
                    <a:lstStyle/>
                    <a:p>
                      <a:pPr algn="ctr">
                        <a:spcBef>
                          <a:spcPts val="300"/>
                        </a:spcBef>
                        <a:spcAft>
                          <a:spcPts val="300"/>
                        </a:spcAft>
                      </a:pPr>
                      <a:r>
                        <a:rPr lang="en-AU" sz="2000" dirty="0">
                          <a:effectLst/>
                        </a:rPr>
                        <a:t>Method</a:t>
                      </a:r>
                      <a:endParaRPr lang="en-AU" sz="20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2000">
                          <a:effectLst/>
                        </a:rPr>
                        <a:t>Explanation of methodology</a:t>
                      </a:r>
                      <a:endParaRPr lang="en-AU" sz="2000">
                        <a:effectLst/>
                        <a:latin typeface="Calibri"/>
                        <a:ea typeface="Times New Roman"/>
                      </a:endParaRPr>
                    </a:p>
                  </a:txBody>
                  <a:tcPr marL="8744" marR="8744" marT="8744" marB="8744" anchor="ctr"/>
                </a:tc>
              </a:tr>
              <a:tr h="1434057">
                <a:tc>
                  <a:txBody>
                    <a:bodyPr/>
                    <a:lstStyle/>
                    <a:p>
                      <a:pPr algn="ctr">
                        <a:spcBef>
                          <a:spcPts val="300"/>
                        </a:spcBef>
                        <a:spcAft>
                          <a:spcPts val="300"/>
                        </a:spcAft>
                      </a:pPr>
                      <a:r>
                        <a:rPr lang="en-AU" sz="2000" dirty="0">
                          <a:effectLst/>
                        </a:rPr>
                        <a:t>Joint venture terms method</a:t>
                      </a:r>
                      <a:endParaRPr lang="en-AU" sz="20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2000">
                          <a:effectLst/>
                        </a:rPr>
                        <a:t>Based on the required participation expenditure in proving up or developing a property by the incoming party.</a:t>
                      </a:r>
                      <a:endParaRPr lang="en-AU" sz="2000">
                        <a:effectLst/>
                        <a:latin typeface="Calibri"/>
                        <a:ea typeface="Times New Roman"/>
                      </a:endParaRPr>
                    </a:p>
                  </a:txBody>
                  <a:tcPr marL="8744" marR="8744" marT="8744" marB="8744" anchor="ctr"/>
                </a:tc>
              </a:tr>
              <a:tr h="1434057">
                <a:tc>
                  <a:txBody>
                    <a:bodyPr/>
                    <a:lstStyle/>
                    <a:p>
                      <a:pPr algn="ctr">
                        <a:spcBef>
                          <a:spcPts val="300"/>
                        </a:spcBef>
                        <a:spcAft>
                          <a:spcPts val="300"/>
                        </a:spcAft>
                      </a:pPr>
                      <a:r>
                        <a:rPr lang="en-AU" sz="2000" dirty="0">
                          <a:effectLst/>
                        </a:rPr>
                        <a:t>Benchmark method</a:t>
                      </a:r>
                      <a:endParaRPr lang="en-AU" sz="2000" dirty="0">
                        <a:effectLst/>
                        <a:latin typeface="Calibri"/>
                        <a:ea typeface="Times New Roman"/>
                      </a:endParaRPr>
                    </a:p>
                  </a:txBody>
                  <a:tcPr marL="8744" marR="8744" marT="8744" marB="8744" anchor="ctr"/>
                </a:tc>
                <a:tc>
                  <a:txBody>
                    <a:bodyPr/>
                    <a:lstStyle/>
                    <a:p>
                      <a:pPr algn="ctr">
                        <a:spcBef>
                          <a:spcPts val="300"/>
                        </a:spcBef>
                        <a:spcAft>
                          <a:spcPts val="300"/>
                        </a:spcAft>
                      </a:pPr>
                      <a:r>
                        <a:rPr lang="en-AU" sz="2000" dirty="0">
                          <a:effectLst/>
                        </a:rPr>
                        <a:t>The value of a project is estimated through comparisons with previous transactions involving similar projects.</a:t>
                      </a:r>
                      <a:endParaRPr lang="en-AU" sz="2000" dirty="0">
                        <a:effectLst/>
                        <a:latin typeface="Calibri"/>
                        <a:ea typeface="Times New Roman"/>
                      </a:endParaRPr>
                    </a:p>
                  </a:txBody>
                  <a:tcPr marL="8744" marR="8744" marT="8744" marB="8744" anchor="ctr"/>
                </a:tc>
              </a:tr>
            </a:tbl>
          </a:graphicData>
        </a:graphic>
      </p:graphicFrame>
      <p:sp>
        <p:nvSpPr>
          <p:cNvPr id="6" name="Rectangle 1"/>
          <p:cNvSpPr>
            <a:spLocks noChangeArrowheads="1"/>
          </p:cNvSpPr>
          <p:nvPr/>
        </p:nvSpPr>
        <p:spPr bwMode="auto">
          <a:xfrm>
            <a:off x="1329292" y="1052736"/>
            <a:ext cx="6744410" cy="93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38088"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rPr>
              <a:t>Methods that may be used to value projects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rPr>
              <a:t>Market methods</a:t>
            </a:r>
          </a:p>
        </p:txBody>
      </p:sp>
    </p:spTree>
    <p:extLst>
      <p:ext uri="{BB962C8B-B14F-4D97-AF65-F5344CB8AC3E}">
        <p14:creationId xmlns:p14="http://schemas.microsoft.com/office/powerpoint/2010/main" val="2063491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E47FF7-1E65-49B2-82DB-A7541F743A03}" type="slidenum">
              <a:rPr lang="en-AU" smtClean="0"/>
              <a:pPr/>
              <a:t>22</a:t>
            </a:fld>
            <a:endParaRPr lang="en-AU"/>
          </a:p>
        </p:txBody>
      </p:sp>
      <p:pic>
        <p:nvPicPr>
          <p:cNvPr id="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260648"/>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3810442366"/>
              </p:ext>
            </p:extLst>
          </p:nvPr>
        </p:nvGraphicFramePr>
        <p:xfrm>
          <a:off x="251520" y="1484781"/>
          <a:ext cx="8659589" cy="5223574"/>
        </p:xfrm>
        <a:graphic>
          <a:graphicData uri="http://schemas.openxmlformats.org/drawingml/2006/table">
            <a:tbl>
              <a:tblPr firstRow="1" firstCol="1" bandRow="1">
                <a:tableStyleId>{5C22544A-7EE6-4342-B048-85BDC9FD1C3A}</a:tableStyleId>
              </a:tblPr>
              <a:tblGrid>
                <a:gridCol w="2278839"/>
                <a:gridCol w="2114762"/>
                <a:gridCol w="2132994"/>
                <a:gridCol w="2132994"/>
              </a:tblGrid>
              <a:tr h="534017">
                <a:tc>
                  <a:txBody>
                    <a:bodyPr/>
                    <a:lstStyle/>
                    <a:p>
                      <a:pPr algn="ctr">
                        <a:spcBef>
                          <a:spcPts val="300"/>
                        </a:spcBef>
                        <a:spcAft>
                          <a:spcPts val="300"/>
                        </a:spcAft>
                      </a:pPr>
                      <a:r>
                        <a:rPr lang="en-AU" sz="1200" dirty="0">
                          <a:effectLst/>
                        </a:rPr>
                        <a:t>Method</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a:effectLst/>
                        </a:rPr>
                        <a:t>Exploration &amp; advanced exploration</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Pre-development</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a:effectLst/>
                        </a:rPr>
                        <a:t>Development/</a:t>
                      </a:r>
                      <a:br>
                        <a:rPr lang="en-AU" sz="1200">
                          <a:effectLst/>
                        </a:rPr>
                      </a:br>
                      <a:r>
                        <a:rPr lang="en-AU" sz="1200">
                          <a:effectLst/>
                        </a:rPr>
                        <a:t>production</a:t>
                      </a:r>
                      <a:endParaRPr lang="en-AU" sz="1200">
                        <a:effectLst/>
                        <a:latin typeface="Calibri"/>
                        <a:ea typeface="Times New Roman"/>
                      </a:endParaRPr>
                    </a:p>
                  </a:txBody>
                  <a:tcPr marL="9525" marR="9525" marT="9525" marB="9525" anchor="ctr"/>
                </a:tc>
              </a:tr>
              <a:tr h="282716">
                <a:tc>
                  <a:txBody>
                    <a:bodyPr/>
                    <a:lstStyle/>
                    <a:p>
                      <a:pPr algn="ctr">
                        <a:spcBef>
                          <a:spcPts val="300"/>
                        </a:spcBef>
                        <a:spcAft>
                          <a:spcPts val="300"/>
                        </a:spcAft>
                      </a:pPr>
                      <a:r>
                        <a:rPr lang="en-AU" sz="1200" dirty="0">
                          <a:effectLst/>
                        </a:rPr>
                        <a:t>Appraised value</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Not suitable</a:t>
                      </a:r>
                      <a:endParaRPr lang="en-AU" sz="1200" dirty="0">
                        <a:effectLst/>
                        <a:latin typeface="Calibri"/>
                        <a:ea typeface="Times New Roman"/>
                      </a:endParaRPr>
                    </a:p>
                  </a:txBody>
                  <a:tcPr marL="9525" marR="9525" marT="9525" marB="9525" anchor="ctr">
                    <a:solidFill>
                      <a:srgbClr val="FF5050"/>
                    </a:solidFill>
                  </a:tcPr>
                </a:tc>
              </a:tr>
              <a:tr h="534017">
                <a:tc>
                  <a:txBody>
                    <a:bodyPr/>
                    <a:lstStyle/>
                    <a:p>
                      <a:pPr algn="ctr">
                        <a:spcBef>
                          <a:spcPts val="300"/>
                        </a:spcBef>
                        <a:spcAft>
                          <a:spcPts val="300"/>
                        </a:spcAft>
                      </a:pPr>
                      <a:r>
                        <a:rPr lang="en-AU" sz="1200" dirty="0">
                          <a:effectLst/>
                        </a:rPr>
                        <a:t>Multiples of exploration expenditure</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Not suitable</a:t>
                      </a:r>
                      <a:endParaRPr lang="en-AU" sz="1200" dirty="0">
                        <a:effectLst/>
                        <a:latin typeface="Calibri"/>
                        <a:ea typeface="Times New Roman"/>
                      </a:endParaRPr>
                    </a:p>
                  </a:txBody>
                  <a:tcPr marL="9525" marR="9525" marT="9525" marB="9525" anchor="ctr">
                    <a:solidFill>
                      <a:srgbClr val="FF5050"/>
                    </a:solidFill>
                  </a:tcPr>
                </a:tc>
              </a:tr>
              <a:tr h="282716">
                <a:tc>
                  <a:txBody>
                    <a:bodyPr/>
                    <a:lstStyle/>
                    <a:p>
                      <a:pPr algn="ctr">
                        <a:spcBef>
                          <a:spcPts val="300"/>
                        </a:spcBef>
                        <a:spcAft>
                          <a:spcPts val="300"/>
                        </a:spcAft>
                      </a:pPr>
                      <a:r>
                        <a:rPr lang="en-AU" sz="1200" dirty="0">
                          <a:effectLst/>
                        </a:rPr>
                        <a:t>Geoscience factor</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Not suitable</a:t>
                      </a:r>
                      <a:endParaRPr lang="en-AU" sz="1200" dirty="0">
                        <a:effectLst/>
                        <a:latin typeface="Calibri"/>
                        <a:ea typeface="Times New Roman"/>
                      </a:endParaRPr>
                    </a:p>
                  </a:txBody>
                  <a:tcPr marL="9525" marR="9525" marT="9525" marB="9525" anchor="ctr">
                    <a:solidFill>
                      <a:srgbClr val="FF5050"/>
                    </a:solidFill>
                  </a:tcPr>
                </a:tc>
              </a:tr>
              <a:tr h="431969">
                <a:tc>
                  <a:txBody>
                    <a:bodyPr/>
                    <a:lstStyle/>
                    <a:p>
                      <a:pPr algn="ctr">
                        <a:spcBef>
                          <a:spcPts val="300"/>
                        </a:spcBef>
                        <a:spcAft>
                          <a:spcPts val="300"/>
                        </a:spcAft>
                      </a:pPr>
                      <a:r>
                        <a:rPr lang="en-AU" sz="1200" dirty="0">
                          <a:effectLst/>
                        </a:rPr>
                        <a:t>Expenditure for last 10 years</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May be 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a:effectLst/>
                        </a:rPr>
                        <a:t>Not suitable</a:t>
                      </a:r>
                      <a:endParaRPr lang="en-AU" sz="1200" dirty="0">
                        <a:effectLst/>
                        <a:latin typeface="Calibri"/>
                        <a:ea typeface="Times New Roman"/>
                      </a:endParaRPr>
                    </a:p>
                  </a:txBody>
                  <a:tcPr marL="9525" marR="9525" marT="9525" marB="9525" anchor="ctr">
                    <a:solidFill>
                      <a:srgbClr val="FF5050"/>
                    </a:solidFill>
                  </a:tcPr>
                </a:tc>
              </a:tr>
              <a:tr h="637261">
                <a:tc>
                  <a:txBody>
                    <a:bodyPr/>
                    <a:lstStyle/>
                    <a:p>
                      <a:pPr algn="ctr">
                        <a:spcBef>
                          <a:spcPts val="300"/>
                        </a:spcBef>
                        <a:spcAft>
                          <a:spcPts val="300"/>
                        </a:spcAft>
                      </a:pPr>
                      <a:r>
                        <a:rPr lang="en-AU" sz="1200" dirty="0">
                          <a:effectLst/>
                        </a:rPr>
                        <a:t>Geological risk method</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a:effectLst/>
                        </a:rPr>
                        <a:t>Not suitable</a:t>
                      </a:r>
                      <a:endParaRPr lang="en-AU" sz="1200" dirty="0">
                        <a:effectLst/>
                        <a:latin typeface="Calibri"/>
                        <a:ea typeface="Times New Roman"/>
                      </a:endParaRPr>
                    </a:p>
                  </a:txBody>
                  <a:tcPr marL="9525" marR="9525" marT="9525" marB="9525" anchor="ctr">
                    <a:solidFill>
                      <a:srgbClr val="FF5050"/>
                    </a:solidFill>
                  </a:tcPr>
                </a:tc>
                <a:tc>
                  <a:txBody>
                    <a:bodyPr/>
                    <a:lstStyle/>
                    <a:p>
                      <a:pPr algn="ctr">
                        <a:spcBef>
                          <a:spcPts val="300"/>
                        </a:spcBef>
                        <a:spcAft>
                          <a:spcPts val="300"/>
                        </a:spcAft>
                      </a:pPr>
                      <a:r>
                        <a:rPr lang="en-AU" sz="1200" dirty="0">
                          <a:effectLst/>
                        </a:rPr>
                        <a:t>Not suitable</a:t>
                      </a:r>
                      <a:endParaRPr lang="en-AU" sz="1200" dirty="0">
                        <a:effectLst/>
                        <a:latin typeface="Calibri"/>
                        <a:ea typeface="Times New Roman"/>
                      </a:endParaRPr>
                    </a:p>
                  </a:txBody>
                  <a:tcPr marL="9525" marR="9525" marT="9525" marB="9525" anchor="ctr">
                    <a:solidFill>
                      <a:srgbClr val="FF5050"/>
                    </a:solidFill>
                  </a:tcPr>
                </a:tc>
              </a:tr>
              <a:tr h="534017">
                <a:tc>
                  <a:txBody>
                    <a:bodyPr/>
                    <a:lstStyle/>
                    <a:p>
                      <a:pPr algn="ctr">
                        <a:spcBef>
                          <a:spcPts val="300"/>
                        </a:spcBef>
                        <a:spcAft>
                          <a:spcPts val="300"/>
                        </a:spcAft>
                      </a:pPr>
                      <a:r>
                        <a:rPr lang="en-AU" sz="1200" dirty="0">
                          <a:effectLst/>
                        </a:rPr>
                        <a:t>Probability-weighted DCF</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a:effectLst/>
                        </a:rPr>
                        <a:t>May be </a:t>
                      </a:r>
                      <a:r>
                        <a:rPr lang="en-AU" sz="1200" dirty="0" smtClean="0">
                          <a:effectLst/>
                        </a:rPr>
                        <a:t>suitable</a:t>
                      </a:r>
                      <a:endParaRPr lang="en-AU" sz="1200" dirty="0">
                        <a:effectLst/>
                        <a:latin typeface="Calibri"/>
                        <a:ea typeface="Times New Roman"/>
                      </a:endParaRPr>
                    </a:p>
                  </a:txBody>
                  <a:tcPr marL="9525" marR="9525" marT="9525" marB="9525" anchor="ctr">
                    <a:solidFill>
                      <a:srgbClr val="FFFF00"/>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r>
              <a:tr h="534017">
                <a:tc>
                  <a:txBody>
                    <a:bodyPr/>
                    <a:lstStyle/>
                    <a:p>
                      <a:pPr algn="ctr">
                        <a:spcBef>
                          <a:spcPts val="300"/>
                        </a:spcBef>
                        <a:spcAft>
                          <a:spcPts val="300"/>
                        </a:spcAft>
                      </a:pPr>
                      <a:r>
                        <a:rPr lang="en-AU" sz="1200" dirty="0">
                          <a:effectLst/>
                        </a:rPr>
                        <a:t>Discounted cash flow (DCF)</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No suitable</a:t>
                      </a:r>
                      <a:endParaRPr lang="en-AU" sz="1200" dirty="0">
                        <a:effectLst/>
                        <a:latin typeface="Calibri"/>
                        <a:ea typeface="Times New Roman"/>
                      </a:endParaRPr>
                    </a:p>
                  </a:txBody>
                  <a:tcPr marL="9525" marR="9525" marT="9525" marB="9525" anchor="ctr">
                    <a:solidFill>
                      <a:srgbClr val="FF5050"/>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r>
              <a:tr h="534017">
                <a:tc>
                  <a:txBody>
                    <a:bodyPr/>
                    <a:lstStyle/>
                    <a:p>
                      <a:pPr algn="ctr">
                        <a:spcBef>
                          <a:spcPts val="300"/>
                        </a:spcBef>
                        <a:spcAft>
                          <a:spcPts val="300"/>
                        </a:spcAft>
                      </a:pPr>
                      <a:r>
                        <a:rPr lang="en-AU" sz="1200" dirty="0">
                          <a:effectLst/>
                        </a:rPr>
                        <a:t>Real options/dynamic DCF method</a:t>
                      </a:r>
                      <a:endParaRPr lang="en-AU" sz="1200" dirty="0">
                        <a:effectLst/>
                        <a:latin typeface="Calibri"/>
                        <a:ea typeface="Times New Roman"/>
                      </a:endParaRPr>
                    </a:p>
                  </a:txBody>
                  <a:tcPr marL="9525" marR="9525" marT="9525" marB="9525" anchor="ctr"/>
                </a:tc>
                <a:tc>
                  <a:txBody>
                    <a:bodyPr/>
                    <a:lstStyle/>
                    <a:p>
                      <a:pPr algn="ctr">
                        <a:spcBef>
                          <a:spcPts val="300"/>
                        </a:spcBef>
                        <a:spcAft>
                          <a:spcPts val="300"/>
                        </a:spcAft>
                      </a:pPr>
                      <a:r>
                        <a:rPr lang="en-AU" sz="1200" dirty="0" smtClean="0">
                          <a:effectLst/>
                        </a:rPr>
                        <a:t>No suitable</a:t>
                      </a:r>
                      <a:endParaRPr lang="en-AU" sz="1200" dirty="0">
                        <a:effectLst/>
                        <a:latin typeface="Calibri"/>
                        <a:ea typeface="Times New Roman"/>
                      </a:endParaRPr>
                    </a:p>
                  </a:txBody>
                  <a:tcPr marL="9525" marR="9525" marT="9525" marB="9525" anchor="ctr">
                    <a:solidFill>
                      <a:srgbClr val="FF5050"/>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c>
                  <a:txBody>
                    <a:bodyPr/>
                    <a:lstStyle/>
                    <a:p>
                      <a:pPr algn="ctr">
                        <a:spcBef>
                          <a:spcPts val="300"/>
                        </a:spcBef>
                        <a:spcAft>
                          <a:spcPts val="300"/>
                        </a:spcAft>
                      </a:pPr>
                      <a:r>
                        <a:rPr lang="en-AU" sz="1200" dirty="0" smtClean="0">
                          <a:effectLst/>
                        </a:rPr>
                        <a:t>Primary method</a:t>
                      </a:r>
                      <a:endParaRPr lang="en-AU" sz="1200" dirty="0">
                        <a:effectLst/>
                        <a:latin typeface="Calibri"/>
                        <a:ea typeface="Times New Roman"/>
                      </a:endParaRPr>
                    </a:p>
                  </a:txBody>
                  <a:tcPr marL="9525" marR="9525" marT="9525" marB="9525" anchor="ctr">
                    <a:solidFill>
                      <a:schemeClr val="accent4">
                        <a:lumMod val="60000"/>
                        <a:lumOff val="40000"/>
                      </a:schemeClr>
                    </a:solidFill>
                  </a:tcPr>
                </a:tc>
              </a:tr>
              <a:tr h="534017">
                <a:tc>
                  <a:txBody>
                    <a:bodyPr/>
                    <a:lstStyle/>
                    <a:p>
                      <a:pPr algn="ctr">
                        <a:spcBef>
                          <a:spcPts val="300"/>
                        </a:spcBef>
                        <a:spcAft>
                          <a:spcPts val="300"/>
                        </a:spcAft>
                      </a:pPr>
                      <a:r>
                        <a:rPr lang="en-AU" sz="1200" dirty="0">
                          <a:effectLst/>
                        </a:rPr>
                        <a:t>Joint venture terms method</a:t>
                      </a:r>
                      <a:endParaRPr lang="en-AU" sz="1200" dirty="0">
                        <a:effectLst/>
                        <a:latin typeface="Calibri"/>
                        <a:ea typeface="Times New Roman"/>
                      </a:endParaRPr>
                    </a:p>
                  </a:txBody>
                  <a:tcPr marL="9525" marR="9525" marT="9525" marB="9525" anchor="ct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 (as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 (as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r>
              <a:tr h="282716">
                <a:tc>
                  <a:txBody>
                    <a:bodyPr/>
                    <a:lstStyle/>
                    <a:p>
                      <a:pPr algn="ctr">
                        <a:spcBef>
                          <a:spcPts val="300"/>
                        </a:spcBef>
                        <a:spcAft>
                          <a:spcPts val="300"/>
                        </a:spcAft>
                      </a:pPr>
                      <a:r>
                        <a:rPr lang="en-AU" sz="1200" dirty="0">
                          <a:effectLst/>
                        </a:rPr>
                        <a:t>Benchmark method</a:t>
                      </a:r>
                      <a:endParaRPr lang="en-AU" sz="1200" dirty="0">
                        <a:effectLst/>
                        <a:latin typeface="Calibri"/>
                        <a:ea typeface="Times New Roman"/>
                      </a:endParaRPr>
                    </a:p>
                  </a:txBody>
                  <a:tcPr marL="9525" marR="9525" marT="9525" marB="9525" anchor="ct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a:t>
                      </a:r>
                      <a:r>
                        <a:rPr lang="en-AU" sz="1200" baseline="0" dirty="0" smtClean="0">
                          <a:effectLst/>
                        </a:rPr>
                        <a:t> s</a:t>
                      </a:r>
                      <a:r>
                        <a:rPr lang="en-AU" sz="1200" dirty="0" smtClean="0">
                          <a:effectLst/>
                        </a:rPr>
                        <a:t>uitable(as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defRPr/>
                      </a:pPr>
                      <a:r>
                        <a:rPr lang="en-AU" sz="1200" dirty="0" smtClean="0">
                          <a:effectLst/>
                        </a:rPr>
                        <a:t>May be suitable(as a cross check)</a:t>
                      </a:r>
                      <a:endParaRPr lang="en-AU" sz="1200" dirty="0" smtClean="0">
                        <a:effectLst/>
                        <a:latin typeface="Calibri"/>
                        <a:ea typeface="Times New Roman"/>
                      </a:endParaRPr>
                    </a:p>
                  </a:txBody>
                  <a:tcPr marL="9525" marR="9525" marT="9525" marB="9525" anchor="ctr">
                    <a:solidFill>
                      <a:schemeClr val="tx1">
                        <a:lumMod val="65000"/>
                      </a:schemeClr>
                    </a:solidFill>
                  </a:tcPr>
                </a:tc>
                <a:tc>
                  <a:txBody>
                    <a:bodyPr/>
                    <a:lstStyle/>
                    <a:p>
                      <a:pPr algn="ctr">
                        <a:spcBef>
                          <a:spcPts val="300"/>
                        </a:spcBef>
                        <a:spcAft>
                          <a:spcPts val="300"/>
                        </a:spcAft>
                      </a:pPr>
                      <a:r>
                        <a:rPr lang="en-AU" sz="1200" dirty="0" smtClean="0">
                          <a:effectLst/>
                        </a:rPr>
                        <a:t>Mau be suitable </a:t>
                      </a:r>
                      <a:r>
                        <a:rPr lang="en-AU" sz="1200" dirty="0">
                          <a:effectLst/>
                        </a:rPr>
                        <a:t>(as a cross check)</a:t>
                      </a:r>
                      <a:endParaRPr lang="en-AU" sz="1200" dirty="0">
                        <a:effectLst/>
                        <a:latin typeface="Calibri"/>
                        <a:ea typeface="Times New Roman"/>
                      </a:endParaRPr>
                    </a:p>
                  </a:txBody>
                  <a:tcPr marL="9525" marR="9525" marT="9525" marB="9525" anchor="ctr">
                    <a:solidFill>
                      <a:schemeClr val="tx1">
                        <a:lumMod val="65000"/>
                      </a:schemeClr>
                    </a:solidFill>
                  </a:tcPr>
                </a:tc>
              </a:tr>
            </a:tbl>
          </a:graphicData>
        </a:graphic>
      </p:graphicFrame>
      <p:sp>
        <p:nvSpPr>
          <p:cNvPr id="7" name="Rectangle 1"/>
          <p:cNvSpPr>
            <a:spLocks noChangeArrowheads="1"/>
          </p:cNvSpPr>
          <p:nvPr/>
        </p:nvSpPr>
        <p:spPr bwMode="auto">
          <a:xfrm>
            <a:off x="1118245" y="901559"/>
            <a:ext cx="6739153" cy="507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8088" rIns="91440" bIns="38088" numCol="1" anchor="ctr" anchorCtr="0" compatLnSpc="1">
            <a:prstTxWarp prst="textNoShape">
              <a:avLst/>
            </a:prstTxWarp>
            <a:spAutoFit/>
          </a:bodyPr>
          <a:lstStyle/>
          <a:p>
            <a:pPr lvl="0" algn="ctr" fontAlgn="base">
              <a:spcBef>
                <a:spcPct val="0"/>
              </a:spcBef>
              <a:spcAft>
                <a:spcPct val="0"/>
              </a:spcAft>
            </a:pPr>
            <a:r>
              <a:rPr lang="en-AU" sz="2800" dirty="0" smtClean="0"/>
              <a:t>Methods based </a:t>
            </a:r>
            <a:r>
              <a:rPr lang="en-AU" sz="2800" dirty="0"/>
              <a:t>on the status of the project</a:t>
            </a:r>
            <a:endParaRPr kumimoji="0" lang="en-AU" altLang="en-US" sz="2800" b="1" i="0" u="none" strike="noStrike" cap="none" normalizeH="0" baseline="0" dirty="0" smtClean="0">
              <a:ln>
                <a:noFill/>
              </a:ln>
              <a:solidFill>
                <a:schemeClr val="tx1">
                  <a:lumMod val="95000"/>
                </a:schemeClr>
              </a:solidFill>
              <a:effectLst/>
              <a:latin typeface="Calibri" pitchFamily="34" charset="0"/>
              <a:ea typeface="Times New Roman" pitchFamily="18" charset="0"/>
              <a:cs typeface="Arial" pitchFamily="34" charset="0"/>
            </a:endParaRPr>
          </a:p>
        </p:txBody>
      </p:sp>
    </p:spTree>
    <p:extLst>
      <p:ext uri="{BB962C8B-B14F-4D97-AF65-F5344CB8AC3E}">
        <p14:creationId xmlns:p14="http://schemas.microsoft.com/office/powerpoint/2010/main" val="3319395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835" y="2636912"/>
            <a:ext cx="8021972" cy="1368152"/>
          </a:xfrm>
        </p:spPr>
        <p:txBody>
          <a:bodyPr>
            <a:noAutofit/>
          </a:bodyPr>
          <a:lstStyle/>
          <a:p>
            <a:pPr marL="0" lvl="1" algn="ctr" rtl="0" fontAlgn="base">
              <a:lnSpc>
                <a:spcPct val="150000"/>
              </a:lnSpc>
              <a:spcBef>
                <a:spcPct val="0"/>
              </a:spcBef>
              <a:spcAft>
                <a:spcPct val="0"/>
              </a:spcAft>
            </a:pPr>
            <a:r>
              <a:rPr lang="en-AU" sz="5600" b="1" kern="1200" dirty="0">
                <a:solidFill>
                  <a:schemeClr val="tx1"/>
                </a:solidFill>
                <a:effectLst>
                  <a:outerShdw blurRad="38100" dist="25400" dir="5400000" algn="tl" rotWithShape="0">
                    <a:srgbClr val="000000">
                      <a:alpha val="43000"/>
                    </a:srgbClr>
                  </a:outerShdw>
                </a:effectLst>
                <a:latin typeface="+mj-lt"/>
                <a:ea typeface="+mj-ea"/>
                <a:cs typeface="+mj-cs"/>
              </a:rPr>
              <a:t>Valuations as Opinions</a:t>
            </a:r>
          </a:p>
        </p:txBody>
      </p:sp>
      <p:pic>
        <p:nvPicPr>
          <p:cNvPr id="4"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2699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u="sng" cap="small" dirty="0"/>
              <a:t>Overconfidence in </a:t>
            </a:r>
            <a:r>
              <a:rPr lang="en-AU" b="1" u="sng" cap="small" dirty="0" smtClean="0"/>
              <a:t>Valuations</a:t>
            </a:r>
            <a:endParaRPr lang="en-AU" dirty="0"/>
          </a:p>
        </p:txBody>
      </p:sp>
      <p:sp>
        <p:nvSpPr>
          <p:cNvPr id="3" name="Content Placeholder 2"/>
          <p:cNvSpPr>
            <a:spLocks noGrp="1"/>
          </p:cNvSpPr>
          <p:nvPr>
            <p:ph idx="1"/>
          </p:nvPr>
        </p:nvSpPr>
        <p:spPr/>
        <p:txBody>
          <a:bodyPr>
            <a:normAutofit fontScale="85000" lnSpcReduction="10000"/>
          </a:bodyPr>
          <a:lstStyle/>
          <a:p>
            <a:pPr marL="0" indent="0">
              <a:buNone/>
            </a:pPr>
            <a:r>
              <a:rPr lang="en-AU" dirty="0" smtClean="0"/>
              <a:t>To </a:t>
            </a:r>
            <a:r>
              <a:rPr lang="en-AU" dirty="0"/>
              <a:t>gain an idea of how accurate and how precise are valuations, a database of 35 operating gold mines was compiled to compare the valuations with the actual operating performance </a:t>
            </a:r>
            <a:r>
              <a:rPr lang="en-AU" baseline="30000" dirty="0"/>
              <a:t>[1]</a:t>
            </a:r>
          </a:p>
          <a:p>
            <a:pPr marL="0" indent="0">
              <a:buNone/>
            </a:pPr>
            <a:r>
              <a:rPr lang="en-AU" dirty="0"/>
              <a:t>The data was selected on the following criteria:</a:t>
            </a:r>
          </a:p>
          <a:p>
            <a:pPr lvl="0"/>
            <a:r>
              <a:rPr lang="en-AU" dirty="0"/>
              <a:t>Every mine has a valuation done prior to the operation,</a:t>
            </a:r>
          </a:p>
          <a:p>
            <a:pPr lvl="0"/>
            <a:r>
              <a:rPr lang="en-AU" dirty="0"/>
              <a:t>The data base includes gold producers that have been in production for at least one full year;</a:t>
            </a:r>
          </a:p>
          <a:p>
            <a:pPr lvl="0"/>
            <a:r>
              <a:rPr lang="en-AU" dirty="0"/>
              <a:t>All information was extracted from official company reports, that is to say, all information is freely available to shareholders and to the general public.</a:t>
            </a:r>
          </a:p>
          <a:p>
            <a:pPr lvl="0"/>
            <a:r>
              <a:rPr lang="en-AU" dirty="0"/>
              <a:t>No information from newspaper or magazine articles, verbal and written communication with any company officials has been included.</a:t>
            </a:r>
          </a:p>
          <a:p>
            <a:endParaRPr lang="en-AU" dirty="0"/>
          </a:p>
        </p:txBody>
      </p:sp>
    </p:spTree>
    <p:extLst>
      <p:ext uri="{BB962C8B-B14F-4D97-AF65-F5344CB8AC3E}">
        <p14:creationId xmlns:p14="http://schemas.microsoft.com/office/powerpoint/2010/main" val="4141039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b="1" cap="small" dirty="0"/>
              <a:t>Type of gold mining project</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591466"/>
              </p:ext>
            </p:extLst>
          </p:nvPr>
        </p:nvGraphicFramePr>
        <p:xfrm>
          <a:off x="539551" y="2132855"/>
          <a:ext cx="8280919" cy="3672408"/>
        </p:xfrm>
        <a:graphic>
          <a:graphicData uri="http://schemas.openxmlformats.org/drawingml/2006/table">
            <a:tbl>
              <a:tblPr firstRow="1" firstCol="1" bandRow="1">
                <a:tableStyleId>{5C22544A-7EE6-4342-B048-85BDC9FD1C3A}</a:tableStyleId>
              </a:tblPr>
              <a:tblGrid>
                <a:gridCol w="2345289"/>
                <a:gridCol w="879161"/>
                <a:gridCol w="879161"/>
                <a:gridCol w="2345291"/>
                <a:gridCol w="879161"/>
                <a:gridCol w="952856"/>
              </a:tblGrid>
              <a:tr h="597834">
                <a:tc gridSpan="3">
                  <a:txBody>
                    <a:bodyPr/>
                    <a:lstStyle/>
                    <a:p>
                      <a:pPr algn="ctr">
                        <a:lnSpc>
                          <a:spcPts val="1050"/>
                        </a:lnSpc>
                        <a:spcBef>
                          <a:spcPts val="600"/>
                        </a:spcBef>
                        <a:spcAft>
                          <a:spcPts val="600"/>
                        </a:spcAft>
                      </a:pPr>
                      <a:r>
                        <a:rPr lang="en-AU" sz="2400" dirty="0">
                          <a:effectLst/>
                        </a:rPr>
                        <a:t>Mining method</a:t>
                      </a:r>
                      <a:endParaRPr lang="en-AU" sz="3600" dirty="0">
                        <a:effectLst/>
                        <a:latin typeface="Calibri"/>
                        <a:ea typeface="Calibri"/>
                        <a:cs typeface="Times New Roman"/>
                      </a:endParaRPr>
                    </a:p>
                  </a:txBody>
                  <a:tcPr marL="68580" marR="68580" marT="0" marB="0" anchor="ctr"/>
                </a:tc>
                <a:tc hMerge="1">
                  <a:txBody>
                    <a:bodyPr/>
                    <a:lstStyle/>
                    <a:p>
                      <a:endParaRPr lang="en-AU"/>
                    </a:p>
                  </a:txBody>
                  <a:tcPr/>
                </a:tc>
                <a:tc hMerge="1">
                  <a:txBody>
                    <a:bodyPr/>
                    <a:lstStyle/>
                    <a:p>
                      <a:endParaRPr lang="en-AU"/>
                    </a:p>
                  </a:txBody>
                  <a:tcPr/>
                </a:tc>
                <a:tc gridSpan="3">
                  <a:txBody>
                    <a:bodyPr/>
                    <a:lstStyle/>
                    <a:p>
                      <a:pPr algn="ctr">
                        <a:lnSpc>
                          <a:spcPts val="1050"/>
                        </a:lnSpc>
                        <a:spcBef>
                          <a:spcPts val="600"/>
                        </a:spcBef>
                        <a:spcAft>
                          <a:spcPts val="600"/>
                        </a:spcAft>
                      </a:pPr>
                      <a:r>
                        <a:rPr lang="en-AU" sz="2400">
                          <a:effectLst/>
                        </a:rPr>
                        <a:t>Treatment method</a:t>
                      </a:r>
                      <a:endParaRPr lang="en-AU" sz="3600">
                        <a:effectLst/>
                        <a:latin typeface="Calibri"/>
                        <a:ea typeface="Calibri"/>
                        <a:cs typeface="Times New Roman"/>
                      </a:endParaRPr>
                    </a:p>
                  </a:txBody>
                  <a:tcPr marL="68580" marR="68580" marT="0" marB="0" anchor="ctr"/>
                </a:tc>
                <a:tc hMerge="1">
                  <a:txBody>
                    <a:bodyPr/>
                    <a:lstStyle/>
                    <a:p>
                      <a:endParaRPr lang="en-AU"/>
                    </a:p>
                  </a:txBody>
                  <a:tcPr/>
                </a:tc>
                <a:tc hMerge="1">
                  <a:txBody>
                    <a:bodyPr/>
                    <a:lstStyle/>
                    <a:p>
                      <a:endParaRPr lang="en-AU"/>
                    </a:p>
                  </a:txBody>
                  <a:tcPr/>
                </a:tc>
              </a:tr>
              <a:tr h="512429">
                <a:tc>
                  <a:txBody>
                    <a:bodyPr/>
                    <a:lstStyle/>
                    <a:p>
                      <a:pPr>
                        <a:spcBef>
                          <a:spcPts val="300"/>
                        </a:spcBef>
                        <a:spcAft>
                          <a:spcPts val="300"/>
                        </a:spcAft>
                      </a:pPr>
                      <a:r>
                        <a:rPr lang="en-AU" sz="2000" b="0" dirty="0">
                          <a:solidFill>
                            <a:schemeClr val="tx1"/>
                          </a:solidFill>
                          <a:effectLst/>
                        </a:rPr>
                        <a:t>Open Cut</a:t>
                      </a:r>
                      <a:endParaRPr lang="en-AU" sz="3200" b="0" dirty="0">
                        <a:solidFill>
                          <a:schemeClr val="tx1"/>
                        </a:solidFill>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24</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69%</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spcBef>
                          <a:spcPts val="300"/>
                        </a:spcBef>
                        <a:spcAft>
                          <a:spcPts val="300"/>
                        </a:spcAft>
                      </a:pPr>
                      <a:r>
                        <a:rPr lang="en-AU" sz="2000" dirty="0">
                          <a:effectLst/>
                        </a:rPr>
                        <a:t> </a:t>
                      </a:r>
                      <a:endParaRPr lang="en-AU" sz="3200" dirty="0">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 </a:t>
                      </a:r>
                      <a:endParaRPr lang="en-AU" sz="3200" dirty="0">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 </a:t>
                      </a:r>
                      <a:endParaRPr lang="en-AU" sz="3200" dirty="0">
                        <a:effectLst/>
                        <a:latin typeface="Calibri"/>
                        <a:ea typeface="Calibri"/>
                        <a:cs typeface="Times New Roman"/>
                      </a:endParaRPr>
                    </a:p>
                  </a:txBody>
                  <a:tcPr marL="68580" marR="68580" marT="0" marB="0" anchor="ctr">
                    <a:solidFill>
                      <a:schemeClr val="bg1"/>
                    </a:solidFill>
                  </a:tcPr>
                </a:tc>
              </a:tr>
              <a:tr h="512429">
                <a:tc>
                  <a:txBody>
                    <a:bodyPr/>
                    <a:lstStyle/>
                    <a:p>
                      <a:pPr>
                        <a:spcBef>
                          <a:spcPts val="300"/>
                        </a:spcBef>
                        <a:spcAft>
                          <a:spcPts val="300"/>
                        </a:spcAft>
                      </a:pPr>
                      <a:r>
                        <a:rPr lang="en-AU" sz="2000" b="0" dirty="0">
                          <a:solidFill>
                            <a:schemeClr val="tx1"/>
                          </a:solidFill>
                          <a:effectLst/>
                        </a:rPr>
                        <a:t>Underground</a:t>
                      </a:r>
                      <a:endParaRPr lang="en-AU" sz="3200" b="0" dirty="0">
                        <a:solidFill>
                          <a:schemeClr val="tx1"/>
                        </a:solidFill>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4</a:t>
                      </a:r>
                      <a:endParaRPr lang="en-AU" sz="3200" dirty="0">
                        <a:effectLst/>
                        <a:latin typeface="Calibri"/>
                        <a:ea typeface="Calibri"/>
                        <a:cs typeface="Times New Roman"/>
                      </a:endParaRPr>
                    </a:p>
                  </a:txBody>
                  <a:tcPr marL="68580" marR="68580" marT="0" marB="0" anchor="ctr"/>
                </a:tc>
                <a:tc>
                  <a:txBody>
                    <a:bodyPr/>
                    <a:lstStyle/>
                    <a:p>
                      <a:pPr algn="r">
                        <a:spcBef>
                          <a:spcPts val="300"/>
                        </a:spcBef>
                        <a:spcAft>
                          <a:spcPts val="300"/>
                        </a:spcAft>
                      </a:pPr>
                      <a:r>
                        <a:rPr lang="en-AU" sz="2000" dirty="0">
                          <a:effectLst/>
                        </a:rPr>
                        <a:t>11%</a:t>
                      </a:r>
                      <a:endParaRPr lang="en-AU" sz="3200" dirty="0">
                        <a:effectLst/>
                        <a:latin typeface="Calibri"/>
                        <a:ea typeface="Calibri"/>
                        <a:cs typeface="Times New Roman"/>
                      </a:endParaRPr>
                    </a:p>
                  </a:txBody>
                  <a:tcPr marL="68580" marR="68580" marT="0" marB="0" anchor="ctr"/>
                </a:tc>
                <a:tc>
                  <a:txBody>
                    <a:bodyPr/>
                    <a:lstStyle/>
                    <a:p>
                      <a:pPr>
                        <a:spcBef>
                          <a:spcPts val="300"/>
                        </a:spcBef>
                        <a:spcAft>
                          <a:spcPts val="300"/>
                        </a:spcAft>
                      </a:pPr>
                      <a:r>
                        <a:rPr lang="en-AU" sz="2000" dirty="0">
                          <a:effectLst/>
                        </a:rPr>
                        <a:t>CIP/CIL</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30</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86%</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r>
              <a:tr h="512429">
                <a:tc>
                  <a:txBody>
                    <a:bodyPr/>
                    <a:lstStyle/>
                    <a:p>
                      <a:pPr>
                        <a:spcBef>
                          <a:spcPts val="300"/>
                        </a:spcBef>
                        <a:spcAft>
                          <a:spcPts val="300"/>
                        </a:spcAft>
                      </a:pPr>
                      <a:r>
                        <a:rPr lang="en-AU" sz="2000" b="0" dirty="0">
                          <a:solidFill>
                            <a:schemeClr val="tx1"/>
                          </a:solidFill>
                          <a:effectLst/>
                        </a:rPr>
                        <a:t>Combined OC/UG</a:t>
                      </a:r>
                      <a:endParaRPr lang="en-AU" sz="3200" b="0" dirty="0">
                        <a:solidFill>
                          <a:schemeClr val="tx1"/>
                        </a:solidFill>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1</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3%</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spcBef>
                          <a:spcPts val="300"/>
                        </a:spcBef>
                        <a:spcAft>
                          <a:spcPts val="300"/>
                        </a:spcAft>
                      </a:pPr>
                      <a:r>
                        <a:rPr lang="en-AU" sz="2000" dirty="0">
                          <a:effectLst/>
                        </a:rPr>
                        <a:t>Heap Leach</a:t>
                      </a:r>
                      <a:endParaRPr lang="en-AU" sz="3200" dirty="0">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3</a:t>
                      </a:r>
                      <a:endParaRPr lang="en-AU" sz="3200" dirty="0">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9%</a:t>
                      </a:r>
                      <a:endParaRPr lang="en-AU" sz="3200" dirty="0">
                        <a:effectLst/>
                        <a:latin typeface="Calibri"/>
                        <a:ea typeface="Calibri"/>
                        <a:cs typeface="Times New Roman"/>
                      </a:endParaRPr>
                    </a:p>
                  </a:txBody>
                  <a:tcPr marL="68580" marR="68580" marT="0" marB="0" anchor="ctr">
                    <a:solidFill>
                      <a:schemeClr val="bg1"/>
                    </a:solidFill>
                  </a:tcPr>
                </a:tc>
              </a:tr>
              <a:tr h="512429">
                <a:tc>
                  <a:txBody>
                    <a:bodyPr/>
                    <a:lstStyle/>
                    <a:p>
                      <a:pPr>
                        <a:spcBef>
                          <a:spcPts val="300"/>
                        </a:spcBef>
                        <a:spcAft>
                          <a:spcPts val="300"/>
                        </a:spcAft>
                      </a:pPr>
                      <a:r>
                        <a:rPr lang="en-AU" sz="2000" b="0" dirty="0">
                          <a:solidFill>
                            <a:schemeClr val="tx1"/>
                          </a:solidFill>
                          <a:effectLst/>
                        </a:rPr>
                        <a:t>Tailings</a:t>
                      </a:r>
                      <a:endParaRPr lang="en-AU" sz="3200" b="0" dirty="0">
                        <a:solidFill>
                          <a:schemeClr val="tx1"/>
                        </a:solidFill>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4</a:t>
                      </a:r>
                      <a:endParaRPr lang="en-AU" sz="3200" dirty="0">
                        <a:effectLst/>
                        <a:latin typeface="Calibri"/>
                        <a:ea typeface="Calibri"/>
                        <a:cs typeface="Times New Roman"/>
                      </a:endParaRPr>
                    </a:p>
                  </a:txBody>
                  <a:tcPr marL="68580" marR="68580" marT="0" marB="0" anchor="ctr"/>
                </a:tc>
                <a:tc>
                  <a:txBody>
                    <a:bodyPr/>
                    <a:lstStyle/>
                    <a:p>
                      <a:pPr algn="r">
                        <a:spcBef>
                          <a:spcPts val="300"/>
                        </a:spcBef>
                        <a:spcAft>
                          <a:spcPts val="300"/>
                        </a:spcAft>
                      </a:pPr>
                      <a:r>
                        <a:rPr lang="en-AU" sz="2000" dirty="0">
                          <a:effectLst/>
                        </a:rPr>
                        <a:t>11%</a:t>
                      </a:r>
                      <a:endParaRPr lang="en-AU" sz="3200" dirty="0">
                        <a:effectLst/>
                        <a:latin typeface="Calibri"/>
                        <a:ea typeface="Calibri"/>
                        <a:cs typeface="Times New Roman"/>
                      </a:endParaRPr>
                    </a:p>
                  </a:txBody>
                  <a:tcPr marL="68580" marR="68580" marT="0" marB="0" anchor="ctr"/>
                </a:tc>
                <a:tc>
                  <a:txBody>
                    <a:bodyPr/>
                    <a:lstStyle/>
                    <a:p>
                      <a:pPr>
                        <a:spcBef>
                          <a:spcPts val="300"/>
                        </a:spcBef>
                        <a:spcAft>
                          <a:spcPts val="300"/>
                        </a:spcAft>
                      </a:pPr>
                      <a:r>
                        <a:rPr lang="en-AU" sz="2000" dirty="0">
                          <a:effectLst/>
                        </a:rPr>
                        <a:t>Alluvial</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2</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6%</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r>
              <a:tr h="512429">
                <a:tc>
                  <a:txBody>
                    <a:bodyPr/>
                    <a:lstStyle/>
                    <a:p>
                      <a:pPr>
                        <a:spcBef>
                          <a:spcPts val="300"/>
                        </a:spcBef>
                        <a:spcAft>
                          <a:spcPts val="300"/>
                        </a:spcAft>
                      </a:pPr>
                      <a:r>
                        <a:rPr lang="en-AU" sz="2000" b="0" dirty="0" err="1">
                          <a:solidFill>
                            <a:schemeClr val="tx1"/>
                          </a:solidFill>
                          <a:effectLst/>
                        </a:rPr>
                        <a:t>Alluvials</a:t>
                      </a:r>
                      <a:endParaRPr lang="en-AU" sz="3200" b="0" dirty="0">
                        <a:solidFill>
                          <a:schemeClr val="tx1"/>
                        </a:solidFill>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2</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lgn="r">
                        <a:spcBef>
                          <a:spcPts val="300"/>
                        </a:spcBef>
                        <a:spcAft>
                          <a:spcPts val="300"/>
                        </a:spcAft>
                      </a:pPr>
                      <a:r>
                        <a:rPr lang="en-AU" sz="2000" dirty="0">
                          <a:effectLst/>
                        </a:rPr>
                        <a:t>6%</a:t>
                      </a:r>
                      <a:endParaRPr lang="en-AU" sz="3200" dirty="0">
                        <a:effectLst/>
                        <a:latin typeface="Calibri"/>
                        <a:ea typeface="Calibri"/>
                        <a:cs typeface="Times New Roman"/>
                      </a:endParaRPr>
                    </a:p>
                  </a:txBody>
                  <a:tcPr marL="68580" marR="68580" marT="0" marB="0" anchor="ctr">
                    <a:solidFill>
                      <a:schemeClr val="tx2">
                        <a:lumMod val="20000"/>
                        <a:lumOff val="80000"/>
                      </a:schemeClr>
                    </a:solidFill>
                  </a:tcPr>
                </a:tc>
                <a:tc>
                  <a:txBody>
                    <a:bodyPr/>
                    <a:lstStyle/>
                    <a:p>
                      <a:pPr>
                        <a:spcBef>
                          <a:spcPts val="300"/>
                        </a:spcBef>
                        <a:spcAft>
                          <a:spcPts val="300"/>
                        </a:spcAft>
                      </a:pPr>
                      <a:r>
                        <a:rPr lang="en-AU" sz="2000" dirty="0">
                          <a:effectLst/>
                        </a:rPr>
                        <a:t> </a:t>
                      </a:r>
                      <a:endParaRPr lang="en-AU" sz="3200" dirty="0">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 </a:t>
                      </a:r>
                      <a:endParaRPr lang="en-AU" sz="3200" dirty="0">
                        <a:effectLst/>
                        <a:latin typeface="Calibri"/>
                        <a:ea typeface="Calibri"/>
                        <a:cs typeface="Times New Roman"/>
                      </a:endParaRPr>
                    </a:p>
                  </a:txBody>
                  <a:tcPr marL="68580" marR="68580" marT="0" marB="0" anchor="ctr">
                    <a:solidFill>
                      <a:schemeClr val="bg1"/>
                    </a:solidFill>
                  </a:tcPr>
                </a:tc>
                <a:tc>
                  <a:txBody>
                    <a:bodyPr/>
                    <a:lstStyle/>
                    <a:p>
                      <a:pPr algn="r">
                        <a:spcBef>
                          <a:spcPts val="300"/>
                        </a:spcBef>
                        <a:spcAft>
                          <a:spcPts val="300"/>
                        </a:spcAft>
                      </a:pPr>
                      <a:r>
                        <a:rPr lang="en-AU" sz="2000" dirty="0">
                          <a:effectLst/>
                        </a:rPr>
                        <a:t> </a:t>
                      </a:r>
                      <a:endParaRPr lang="en-AU" sz="3200" dirty="0">
                        <a:effectLst/>
                        <a:latin typeface="Calibri"/>
                        <a:ea typeface="Calibri"/>
                        <a:cs typeface="Times New Roman"/>
                      </a:endParaRPr>
                    </a:p>
                  </a:txBody>
                  <a:tcPr marL="68580" marR="68580" marT="0" marB="0" anchor="ctr">
                    <a:solidFill>
                      <a:schemeClr val="bg1"/>
                    </a:solidFill>
                  </a:tcPr>
                </a:tc>
              </a:tr>
              <a:tr h="512429">
                <a:tc>
                  <a:txBody>
                    <a:bodyPr/>
                    <a:lstStyle/>
                    <a:p>
                      <a:pPr>
                        <a:spcBef>
                          <a:spcPts val="600"/>
                        </a:spcBef>
                        <a:spcAft>
                          <a:spcPts val="600"/>
                        </a:spcAft>
                      </a:pPr>
                      <a:r>
                        <a:rPr lang="en-AU" sz="2000" b="0" dirty="0">
                          <a:solidFill>
                            <a:schemeClr val="tx1"/>
                          </a:solidFill>
                          <a:effectLst/>
                        </a:rPr>
                        <a:t>Total</a:t>
                      </a:r>
                      <a:endParaRPr lang="en-AU" sz="3200" b="0" dirty="0">
                        <a:solidFill>
                          <a:schemeClr val="tx1"/>
                        </a:solidFill>
                        <a:effectLst/>
                        <a:latin typeface="Calibri"/>
                        <a:ea typeface="Calibri"/>
                        <a:cs typeface="Times New Roman"/>
                      </a:endParaRPr>
                    </a:p>
                  </a:txBody>
                  <a:tcPr marL="68580" marR="68580" marT="0" marB="0" anchor="ctr">
                    <a:solidFill>
                      <a:srgbClr val="FFCCFF"/>
                    </a:solidFill>
                  </a:tcPr>
                </a:tc>
                <a:tc>
                  <a:txBody>
                    <a:bodyPr/>
                    <a:lstStyle/>
                    <a:p>
                      <a:pPr algn="r">
                        <a:spcBef>
                          <a:spcPts val="600"/>
                        </a:spcBef>
                        <a:spcAft>
                          <a:spcPts val="600"/>
                        </a:spcAft>
                      </a:pPr>
                      <a:r>
                        <a:rPr lang="en-AU" sz="2000" dirty="0">
                          <a:effectLst/>
                        </a:rPr>
                        <a:t>35</a:t>
                      </a:r>
                      <a:endParaRPr lang="en-AU" sz="3200" dirty="0">
                        <a:effectLst/>
                        <a:latin typeface="Calibri"/>
                        <a:ea typeface="Calibri"/>
                        <a:cs typeface="Times New Roman"/>
                      </a:endParaRPr>
                    </a:p>
                  </a:txBody>
                  <a:tcPr marL="68580" marR="68580" marT="0" marB="0" anchor="ctr">
                    <a:solidFill>
                      <a:srgbClr val="FFCCFF"/>
                    </a:solidFill>
                  </a:tcPr>
                </a:tc>
                <a:tc>
                  <a:txBody>
                    <a:bodyPr/>
                    <a:lstStyle/>
                    <a:p>
                      <a:pPr algn="r">
                        <a:spcBef>
                          <a:spcPts val="600"/>
                        </a:spcBef>
                        <a:spcAft>
                          <a:spcPts val="600"/>
                        </a:spcAft>
                      </a:pPr>
                      <a:r>
                        <a:rPr lang="en-AU" sz="2000" dirty="0">
                          <a:effectLst/>
                        </a:rPr>
                        <a:t>100%</a:t>
                      </a:r>
                      <a:endParaRPr lang="en-AU" sz="3200" dirty="0">
                        <a:effectLst/>
                        <a:latin typeface="Calibri"/>
                        <a:ea typeface="Calibri"/>
                        <a:cs typeface="Times New Roman"/>
                      </a:endParaRPr>
                    </a:p>
                  </a:txBody>
                  <a:tcPr marL="68580" marR="68580" marT="0" marB="0" anchor="ctr">
                    <a:solidFill>
                      <a:srgbClr val="FFCCFF"/>
                    </a:solidFill>
                  </a:tcPr>
                </a:tc>
                <a:tc>
                  <a:txBody>
                    <a:bodyPr/>
                    <a:lstStyle/>
                    <a:p>
                      <a:pPr>
                        <a:spcBef>
                          <a:spcPts val="600"/>
                        </a:spcBef>
                        <a:spcAft>
                          <a:spcPts val="600"/>
                        </a:spcAft>
                      </a:pPr>
                      <a:r>
                        <a:rPr lang="en-AU" sz="2000" dirty="0">
                          <a:effectLst/>
                        </a:rPr>
                        <a:t>Total</a:t>
                      </a:r>
                      <a:endParaRPr lang="en-AU" sz="3200" dirty="0">
                        <a:effectLst/>
                        <a:latin typeface="Calibri"/>
                        <a:ea typeface="Calibri"/>
                        <a:cs typeface="Times New Roman"/>
                      </a:endParaRPr>
                    </a:p>
                  </a:txBody>
                  <a:tcPr marL="68580" marR="68580" marT="0" marB="0" anchor="ctr">
                    <a:solidFill>
                      <a:srgbClr val="FFCCFF"/>
                    </a:solidFill>
                  </a:tcPr>
                </a:tc>
                <a:tc>
                  <a:txBody>
                    <a:bodyPr/>
                    <a:lstStyle/>
                    <a:p>
                      <a:pPr algn="r">
                        <a:spcBef>
                          <a:spcPts val="600"/>
                        </a:spcBef>
                        <a:spcAft>
                          <a:spcPts val="600"/>
                        </a:spcAft>
                      </a:pPr>
                      <a:r>
                        <a:rPr lang="en-AU" sz="2000" dirty="0">
                          <a:effectLst/>
                        </a:rPr>
                        <a:t>35</a:t>
                      </a:r>
                      <a:endParaRPr lang="en-AU" sz="3200" dirty="0">
                        <a:effectLst/>
                        <a:latin typeface="Calibri"/>
                        <a:ea typeface="Calibri"/>
                        <a:cs typeface="Times New Roman"/>
                      </a:endParaRPr>
                    </a:p>
                  </a:txBody>
                  <a:tcPr marL="68580" marR="68580" marT="0" marB="0" anchor="ctr">
                    <a:solidFill>
                      <a:srgbClr val="FFCCFF"/>
                    </a:solidFill>
                  </a:tcPr>
                </a:tc>
                <a:tc>
                  <a:txBody>
                    <a:bodyPr/>
                    <a:lstStyle/>
                    <a:p>
                      <a:pPr algn="r">
                        <a:spcBef>
                          <a:spcPts val="600"/>
                        </a:spcBef>
                        <a:spcAft>
                          <a:spcPts val="600"/>
                        </a:spcAft>
                      </a:pPr>
                      <a:r>
                        <a:rPr lang="en-AU" sz="2000" dirty="0">
                          <a:effectLst/>
                        </a:rPr>
                        <a:t>100%</a:t>
                      </a:r>
                      <a:endParaRPr lang="en-AU" sz="3200" dirty="0">
                        <a:effectLst/>
                        <a:latin typeface="Calibri"/>
                        <a:ea typeface="Calibri"/>
                        <a:cs typeface="Times New Roman"/>
                      </a:endParaRPr>
                    </a:p>
                  </a:txBody>
                  <a:tcPr marL="68580" marR="68580" marT="0" marB="0" anchor="ctr">
                    <a:solidFill>
                      <a:srgbClr val="FFCCFF"/>
                    </a:solidFill>
                  </a:tcPr>
                </a:tc>
              </a:tr>
            </a:tbl>
          </a:graphicData>
        </a:graphic>
      </p:graphicFrame>
    </p:spTree>
    <p:extLst>
      <p:ext uri="{BB962C8B-B14F-4D97-AF65-F5344CB8AC3E}">
        <p14:creationId xmlns:p14="http://schemas.microsoft.com/office/powerpoint/2010/main" val="912406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fontScale="85000" lnSpcReduction="20000"/>
          </a:bodyPr>
          <a:lstStyle/>
          <a:p>
            <a:pPr marL="0" indent="0">
              <a:buNone/>
            </a:pPr>
            <a:endParaRPr lang="en-AU" sz="3500" dirty="0" smtClean="0"/>
          </a:p>
          <a:p>
            <a:pPr marL="0" indent="0">
              <a:buNone/>
            </a:pPr>
            <a:r>
              <a:rPr lang="en-AU" sz="3500" dirty="0" smtClean="0"/>
              <a:t>The parameters evaluated include:</a:t>
            </a:r>
            <a:endParaRPr lang="en-AU" sz="3500" dirty="0"/>
          </a:p>
          <a:p>
            <a:pPr lvl="0"/>
            <a:endParaRPr lang="en-AU" b="1" i="1" dirty="0" smtClean="0"/>
          </a:p>
          <a:p>
            <a:pPr lvl="0"/>
            <a:r>
              <a:rPr lang="en-AU" b="1" i="1" dirty="0" smtClean="0"/>
              <a:t>Capital </a:t>
            </a:r>
            <a:r>
              <a:rPr lang="en-AU" b="1" i="1" dirty="0"/>
              <a:t>expenditure</a:t>
            </a:r>
            <a:r>
              <a:rPr lang="en-AU" dirty="0"/>
              <a:t>, </a:t>
            </a:r>
            <a:r>
              <a:rPr lang="en-AU" dirty="0" smtClean="0"/>
              <a:t>$ </a:t>
            </a:r>
            <a:r>
              <a:rPr lang="en-AU" dirty="0"/>
              <a:t>million.</a:t>
            </a:r>
          </a:p>
          <a:p>
            <a:pPr lvl="0"/>
            <a:endParaRPr lang="en-AU" b="1" i="1" dirty="0" smtClean="0"/>
          </a:p>
          <a:p>
            <a:pPr lvl="0"/>
            <a:r>
              <a:rPr lang="en-AU" b="1" i="1" dirty="0" smtClean="0"/>
              <a:t>Plant </a:t>
            </a:r>
            <a:r>
              <a:rPr lang="en-AU" b="1" i="1" dirty="0"/>
              <a:t>performance</a:t>
            </a:r>
            <a:r>
              <a:rPr lang="en-AU" dirty="0"/>
              <a:t>, </a:t>
            </a:r>
            <a:r>
              <a:rPr lang="en-AU" dirty="0" smtClean="0"/>
              <a:t>t/y</a:t>
            </a:r>
            <a:r>
              <a:rPr lang="en-AU" dirty="0"/>
              <a:t>.</a:t>
            </a:r>
          </a:p>
          <a:p>
            <a:pPr lvl="0"/>
            <a:endParaRPr lang="en-AU" b="1" i="1" dirty="0" smtClean="0"/>
          </a:p>
          <a:p>
            <a:pPr lvl="0"/>
            <a:r>
              <a:rPr lang="en-AU" b="1" i="1" dirty="0" smtClean="0"/>
              <a:t>Annual </a:t>
            </a:r>
            <a:r>
              <a:rPr lang="en-AU" b="1" i="1" dirty="0"/>
              <a:t>Gold production</a:t>
            </a:r>
            <a:r>
              <a:rPr lang="en-AU" dirty="0"/>
              <a:t>, </a:t>
            </a:r>
            <a:r>
              <a:rPr lang="en-AU" dirty="0" err="1" smtClean="0"/>
              <a:t>oz</a:t>
            </a:r>
            <a:r>
              <a:rPr lang="en-AU" dirty="0" smtClean="0"/>
              <a:t>/y</a:t>
            </a:r>
            <a:r>
              <a:rPr lang="en-AU" dirty="0"/>
              <a:t>.</a:t>
            </a:r>
          </a:p>
          <a:p>
            <a:pPr lvl="0"/>
            <a:endParaRPr lang="en-AU" b="1" i="1" dirty="0" smtClean="0"/>
          </a:p>
          <a:p>
            <a:pPr lvl="0"/>
            <a:r>
              <a:rPr lang="en-AU" b="1" i="1" dirty="0" smtClean="0"/>
              <a:t>Recovered </a:t>
            </a:r>
            <a:r>
              <a:rPr lang="en-AU" b="1" i="1" dirty="0"/>
              <a:t>grade</a:t>
            </a:r>
            <a:r>
              <a:rPr lang="en-AU" dirty="0"/>
              <a:t>, </a:t>
            </a:r>
            <a:r>
              <a:rPr lang="en-AU" dirty="0" smtClean="0"/>
              <a:t>as a </a:t>
            </a:r>
            <a:r>
              <a:rPr lang="en-AU" dirty="0"/>
              <a:t>function of ore feed grades and metallurgical recovery, </a:t>
            </a:r>
            <a:r>
              <a:rPr lang="en-AU" dirty="0" smtClean="0"/>
              <a:t>g </a:t>
            </a:r>
            <a:r>
              <a:rPr lang="en-AU" dirty="0"/>
              <a:t>Au/t.</a:t>
            </a:r>
          </a:p>
          <a:p>
            <a:pPr lvl="0"/>
            <a:endParaRPr lang="en-AU" b="1" i="1" dirty="0" smtClean="0"/>
          </a:p>
          <a:p>
            <a:pPr lvl="0"/>
            <a:r>
              <a:rPr lang="en-AU" b="1" i="1" dirty="0" smtClean="0"/>
              <a:t>Mining </a:t>
            </a:r>
            <a:r>
              <a:rPr lang="en-AU" b="1" i="1" dirty="0"/>
              <a:t>costs</a:t>
            </a:r>
            <a:r>
              <a:rPr lang="en-AU" dirty="0"/>
              <a:t>, </a:t>
            </a:r>
            <a:r>
              <a:rPr lang="en-AU" dirty="0" smtClean="0"/>
              <a:t>$/</a:t>
            </a:r>
            <a:r>
              <a:rPr lang="en-AU" dirty="0"/>
              <a:t>t ore treated.</a:t>
            </a:r>
          </a:p>
          <a:p>
            <a:pPr lvl="0"/>
            <a:endParaRPr lang="en-AU" b="1" i="1" dirty="0" smtClean="0"/>
          </a:p>
          <a:p>
            <a:pPr lvl="0"/>
            <a:r>
              <a:rPr lang="en-AU" b="1" i="1" dirty="0" smtClean="0"/>
              <a:t>Unit </a:t>
            </a:r>
            <a:r>
              <a:rPr lang="en-AU" b="1" i="1" dirty="0"/>
              <a:t>costs</a:t>
            </a:r>
            <a:r>
              <a:rPr lang="en-AU" dirty="0"/>
              <a:t>, </a:t>
            </a:r>
            <a:r>
              <a:rPr lang="en-AU" dirty="0" smtClean="0"/>
              <a:t>$/</a:t>
            </a:r>
            <a:r>
              <a:rPr lang="en-AU" dirty="0" err="1"/>
              <a:t>oz</a:t>
            </a:r>
            <a:r>
              <a:rPr lang="en-AU" dirty="0"/>
              <a:t> Au </a:t>
            </a:r>
            <a:r>
              <a:rPr lang="en-AU" dirty="0" smtClean="0"/>
              <a:t>produced</a:t>
            </a:r>
            <a:endParaRPr lang="en-AU" dirty="0"/>
          </a:p>
        </p:txBody>
      </p:sp>
    </p:spTree>
    <p:extLst>
      <p:ext uri="{BB962C8B-B14F-4D97-AF65-F5344CB8AC3E}">
        <p14:creationId xmlns:p14="http://schemas.microsoft.com/office/powerpoint/2010/main" val="2469429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AU" b="1" cap="small" dirty="0"/>
              <a:t>differences between estimates and actual values</a:t>
            </a:r>
            <a:endParaRPr lang="en-AU"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4929008"/>
              </p:ext>
            </p:extLst>
          </p:nvPr>
        </p:nvGraphicFramePr>
        <p:xfrm>
          <a:off x="467544" y="2132856"/>
          <a:ext cx="8136904" cy="4104457"/>
        </p:xfrm>
        <a:graphic>
          <a:graphicData uri="http://schemas.openxmlformats.org/drawingml/2006/table">
            <a:tbl>
              <a:tblPr firstRow="1" firstCol="1" bandRow="1">
                <a:tableStyleId>{5C22544A-7EE6-4342-B048-85BDC9FD1C3A}</a:tableStyleId>
              </a:tblPr>
              <a:tblGrid>
                <a:gridCol w="3200159"/>
                <a:gridCol w="2113076"/>
                <a:gridCol w="2823669"/>
              </a:tblGrid>
              <a:tr h="586351">
                <a:tc>
                  <a:txBody>
                    <a:bodyPr/>
                    <a:lstStyle/>
                    <a:p>
                      <a:pPr algn="r">
                        <a:spcBef>
                          <a:spcPts val="600"/>
                        </a:spcBef>
                        <a:spcAft>
                          <a:spcPts val="0"/>
                        </a:spcAft>
                      </a:pPr>
                      <a:r>
                        <a:rPr lang="en-AU" sz="1800" spc="-10" dirty="0">
                          <a:effectLst/>
                        </a:rPr>
                        <a:t> </a:t>
                      </a:r>
                      <a:endParaRPr lang="en-AU" sz="1800" dirty="0">
                        <a:effectLst/>
                        <a:latin typeface="Calibri"/>
                        <a:ea typeface="Calibri"/>
                        <a:cs typeface="Times New Roman"/>
                      </a:endParaRPr>
                    </a:p>
                  </a:txBody>
                  <a:tcPr marL="68580" marR="68580" marT="0" marB="0" anchor="ctr"/>
                </a:tc>
                <a:tc>
                  <a:txBody>
                    <a:bodyPr/>
                    <a:lstStyle/>
                    <a:p>
                      <a:pPr algn="ctr">
                        <a:spcBef>
                          <a:spcPts val="600"/>
                        </a:spcBef>
                        <a:spcAft>
                          <a:spcPts val="600"/>
                        </a:spcAft>
                      </a:pPr>
                      <a:r>
                        <a:rPr lang="en-AU" sz="1800" spc="-10">
                          <a:effectLst/>
                        </a:rPr>
                        <a:t>Median</a:t>
                      </a:r>
                      <a:endParaRPr lang="en-AU" sz="1800">
                        <a:effectLst/>
                        <a:latin typeface="Calibri"/>
                        <a:ea typeface="Calibri"/>
                        <a:cs typeface="Times New Roman"/>
                      </a:endParaRPr>
                    </a:p>
                  </a:txBody>
                  <a:tcPr marL="68580" marR="68580" marT="0" marB="0" anchor="ctr"/>
                </a:tc>
                <a:tc>
                  <a:txBody>
                    <a:bodyPr/>
                    <a:lstStyle/>
                    <a:p>
                      <a:pPr algn="ctr">
                        <a:spcBef>
                          <a:spcPts val="600"/>
                        </a:spcBef>
                        <a:spcAft>
                          <a:spcPts val="600"/>
                        </a:spcAft>
                      </a:pPr>
                      <a:r>
                        <a:rPr lang="en-AU" sz="1800" spc="-10">
                          <a:effectLst/>
                        </a:rPr>
                        <a:t>Standard Deviation</a:t>
                      </a:r>
                      <a:endParaRPr lang="en-AU" sz="1800">
                        <a:effectLst/>
                        <a:latin typeface="Calibri"/>
                        <a:ea typeface="Calibri"/>
                        <a:cs typeface="Times New Roman"/>
                      </a:endParaRPr>
                    </a:p>
                  </a:txBody>
                  <a:tcPr marL="68580" marR="68580" marT="0" marB="0" anchor="ctr"/>
                </a:tc>
              </a:tr>
              <a:tr h="586351">
                <a:tc>
                  <a:txBody>
                    <a:bodyPr/>
                    <a:lstStyle/>
                    <a:p>
                      <a:pPr>
                        <a:spcBef>
                          <a:spcPts val="300"/>
                        </a:spcBef>
                        <a:spcAft>
                          <a:spcPts val="300"/>
                        </a:spcAft>
                      </a:pPr>
                      <a:r>
                        <a:rPr lang="en-AU" sz="1800" spc="-10" dirty="0">
                          <a:effectLst/>
                        </a:rPr>
                        <a:t>Recovered grade, g Au/t</a:t>
                      </a:r>
                      <a:endParaRPr lang="en-AU" sz="1800" dirty="0">
                        <a:effectLst/>
                        <a:latin typeface="Calibri"/>
                        <a:ea typeface="Calibri"/>
                        <a:cs typeface="Times New Roman"/>
                      </a:endParaRPr>
                    </a:p>
                  </a:txBody>
                  <a:tcPr marL="68580" marR="68580" marT="0" marB="0" anchor="ctr"/>
                </a:tc>
                <a:tc>
                  <a:txBody>
                    <a:bodyPr/>
                    <a:lstStyle/>
                    <a:p>
                      <a:pPr algn="ctr">
                        <a:spcBef>
                          <a:spcPts val="600"/>
                        </a:spcBef>
                        <a:spcAft>
                          <a:spcPts val="0"/>
                        </a:spcAft>
                      </a:pPr>
                      <a:r>
                        <a:rPr lang="en-AU" sz="1800" spc="-10" dirty="0">
                          <a:effectLst/>
                        </a:rPr>
                        <a:t>‑18%</a:t>
                      </a:r>
                      <a:endParaRPr lang="en-AU" sz="1800" dirty="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1800" spc="-10">
                          <a:effectLst/>
                        </a:rPr>
                        <a:t>±16%</a:t>
                      </a:r>
                      <a:endParaRPr lang="en-AU" sz="1800">
                        <a:effectLst/>
                        <a:latin typeface="Calibri"/>
                        <a:ea typeface="Calibri"/>
                        <a:cs typeface="Times New Roman"/>
                      </a:endParaRPr>
                    </a:p>
                  </a:txBody>
                  <a:tcPr marL="68580" marR="68580" marT="0" marB="0" anchor="ctr"/>
                </a:tc>
              </a:tr>
              <a:tr h="586351">
                <a:tc>
                  <a:txBody>
                    <a:bodyPr/>
                    <a:lstStyle/>
                    <a:p>
                      <a:pPr>
                        <a:spcBef>
                          <a:spcPts val="300"/>
                        </a:spcBef>
                        <a:spcAft>
                          <a:spcPts val="300"/>
                        </a:spcAft>
                      </a:pPr>
                      <a:r>
                        <a:rPr lang="en-AU" sz="1800" spc="-10">
                          <a:effectLst/>
                        </a:rPr>
                        <a:t>Au production, oz/y</a:t>
                      </a:r>
                      <a:endParaRPr lang="en-AU" sz="1800">
                        <a:effectLst/>
                        <a:latin typeface="Calibri"/>
                        <a:ea typeface="Calibri"/>
                        <a:cs typeface="Times New Roman"/>
                      </a:endParaRPr>
                    </a:p>
                  </a:txBody>
                  <a:tcPr marL="68580" marR="68580" marT="0" marB="0" anchor="ctr"/>
                </a:tc>
                <a:tc>
                  <a:txBody>
                    <a:bodyPr/>
                    <a:lstStyle/>
                    <a:p>
                      <a:pPr algn="ctr">
                        <a:spcBef>
                          <a:spcPts val="600"/>
                        </a:spcBef>
                        <a:spcAft>
                          <a:spcPts val="0"/>
                        </a:spcAft>
                      </a:pPr>
                      <a:r>
                        <a:rPr lang="en-AU" sz="1800" spc="-10" dirty="0">
                          <a:effectLst/>
                        </a:rPr>
                        <a:t>‑14%</a:t>
                      </a:r>
                      <a:endParaRPr lang="en-AU" sz="1800" dirty="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1800" spc="-10">
                          <a:effectLst/>
                        </a:rPr>
                        <a:t>±25%</a:t>
                      </a:r>
                      <a:endParaRPr lang="en-AU" sz="1800">
                        <a:effectLst/>
                        <a:latin typeface="Calibri"/>
                        <a:ea typeface="Calibri"/>
                        <a:cs typeface="Times New Roman"/>
                      </a:endParaRPr>
                    </a:p>
                  </a:txBody>
                  <a:tcPr marL="68580" marR="68580" marT="0" marB="0" anchor="ctr"/>
                </a:tc>
              </a:tr>
              <a:tr h="586351">
                <a:tc>
                  <a:txBody>
                    <a:bodyPr/>
                    <a:lstStyle/>
                    <a:p>
                      <a:pPr>
                        <a:spcBef>
                          <a:spcPts val="300"/>
                        </a:spcBef>
                        <a:spcAft>
                          <a:spcPts val="300"/>
                        </a:spcAft>
                      </a:pPr>
                      <a:r>
                        <a:rPr lang="en-AU" sz="1800" spc="-10">
                          <a:effectLst/>
                        </a:rPr>
                        <a:t>Plant Performance, t/y</a:t>
                      </a:r>
                      <a:endParaRPr lang="en-AU" sz="1800">
                        <a:effectLst/>
                        <a:latin typeface="Calibri"/>
                        <a:ea typeface="Calibri"/>
                        <a:cs typeface="Times New Roman"/>
                      </a:endParaRPr>
                    </a:p>
                  </a:txBody>
                  <a:tcPr marL="68580" marR="68580" marT="0" marB="0" anchor="ctr"/>
                </a:tc>
                <a:tc>
                  <a:txBody>
                    <a:bodyPr/>
                    <a:lstStyle/>
                    <a:p>
                      <a:pPr algn="ctr">
                        <a:spcBef>
                          <a:spcPts val="600"/>
                        </a:spcBef>
                        <a:spcAft>
                          <a:spcPts val="0"/>
                        </a:spcAft>
                      </a:pPr>
                      <a:r>
                        <a:rPr lang="en-AU" sz="1800" spc="-10" dirty="0">
                          <a:effectLst/>
                        </a:rPr>
                        <a:t>4%</a:t>
                      </a:r>
                      <a:endParaRPr lang="en-AU" sz="1800" dirty="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1800" spc="-10" dirty="0">
                          <a:effectLst/>
                        </a:rPr>
                        <a:t>±22%</a:t>
                      </a:r>
                      <a:endParaRPr lang="en-AU" sz="1800" dirty="0">
                        <a:effectLst/>
                        <a:latin typeface="Calibri"/>
                        <a:ea typeface="Calibri"/>
                        <a:cs typeface="Times New Roman"/>
                      </a:endParaRPr>
                    </a:p>
                  </a:txBody>
                  <a:tcPr marL="68580" marR="68580" marT="0" marB="0" anchor="ctr"/>
                </a:tc>
              </a:tr>
              <a:tr h="586351">
                <a:tc>
                  <a:txBody>
                    <a:bodyPr/>
                    <a:lstStyle/>
                    <a:p>
                      <a:pPr>
                        <a:spcBef>
                          <a:spcPts val="300"/>
                        </a:spcBef>
                        <a:spcAft>
                          <a:spcPts val="300"/>
                        </a:spcAft>
                      </a:pPr>
                      <a:r>
                        <a:rPr lang="en-AU" sz="1800" spc="-10">
                          <a:effectLst/>
                        </a:rPr>
                        <a:t>Capital expenditure, $ M</a:t>
                      </a:r>
                      <a:endParaRPr lang="en-AU" sz="1800">
                        <a:effectLst/>
                        <a:latin typeface="Calibri"/>
                        <a:ea typeface="Calibri"/>
                        <a:cs typeface="Times New Roman"/>
                      </a:endParaRPr>
                    </a:p>
                  </a:txBody>
                  <a:tcPr marL="68580" marR="68580" marT="0" marB="0" anchor="ctr"/>
                </a:tc>
                <a:tc>
                  <a:txBody>
                    <a:bodyPr/>
                    <a:lstStyle/>
                    <a:p>
                      <a:pPr algn="ctr">
                        <a:spcBef>
                          <a:spcPts val="600"/>
                        </a:spcBef>
                        <a:spcAft>
                          <a:spcPts val="0"/>
                        </a:spcAft>
                      </a:pPr>
                      <a:r>
                        <a:rPr lang="en-AU" sz="1800" spc="-10">
                          <a:effectLst/>
                        </a:rPr>
                        <a:t>3%</a:t>
                      </a:r>
                      <a:endParaRPr lang="en-AU" sz="1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1800" spc="-10" dirty="0">
                          <a:effectLst/>
                        </a:rPr>
                        <a:t>+22%</a:t>
                      </a:r>
                      <a:endParaRPr lang="en-AU" sz="1800" dirty="0">
                        <a:effectLst/>
                        <a:latin typeface="Calibri"/>
                        <a:ea typeface="Calibri"/>
                        <a:cs typeface="Times New Roman"/>
                      </a:endParaRPr>
                    </a:p>
                  </a:txBody>
                  <a:tcPr marL="68580" marR="68580" marT="0" marB="0" anchor="ctr"/>
                </a:tc>
              </a:tr>
              <a:tr h="586351">
                <a:tc>
                  <a:txBody>
                    <a:bodyPr/>
                    <a:lstStyle/>
                    <a:p>
                      <a:pPr>
                        <a:spcBef>
                          <a:spcPts val="300"/>
                        </a:spcBef>
                        <a:spcAft>
                          <a:spcPts val="300"/>
                        </a:spcAft>
                      </a:pPr>
                      <a:r>
                        <a:rPr lang="en-AU" sz="1800" spc="-10">
                          <a:effectLst/>
                        </a:rPr>
                        <a:t>Mining costs, $/t</a:t>
                      </a:r>
                      <a:endParaRPr lang="en-AU" sz="1800">
                        <a:effectLst/>
                        <a:latin typeface="Calibri"/>
                        <a:ea typeface="Calibri"/>
                        <a:cs typeface="Times New Roman"/>
                      </a:endParaRPr>
                    </a:p>
                  </a:txBody>
                  <a:tcPr marL="68580" marR="68580" marT="0" marB="0" anchor="ctr"/>
                </a:tc>
                <a:tc>
                  <a:txBody>
                    <a:bodyPr/>
                    <a:lstStyle/>
                    <a:p>
                      <a:pPr algn="ctr">
                        <a:spcBef>
                          <a:spcPts val="600"/>
                        </a:spcBef>
                        <a:spcAft>
                          <a:spcPts val="0"/>
                        </a:spcAft>
                      </a:pPr>
                      <a:r>
                        <a:rPr lang="en-AU" sz="1800" spc="-10">
                          <a:effectLst/>
                        </a:rPr>
                        <a:t>4%</a:t>
                      </a:r>
                      <a:endParaRPr lang="en-AU" sz="1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1800" spc="-10" dirty="0">
                          <a:effectLst/>
                        </a:rPr>
                        <a:t>+44%</a:t>
                      </a:r>
                      <a:endParaRPr lang="en-AU" sz="1800" dirty="0">
                        <a:effectLst/>
                        <a:latin typeface="Calibri"/>
                        <a:ea typeface="Calibri"/>
                        <a:cs typeface="Times New Roman"/>
                      </a:endParaRPr>
                    </a:p>
                  </a:txBody>
                  <a:tcPr marL="68580" marR="68580" marT="0" marB="0" anchor="ctr"/>
                </a:tc>
              </a:tr>
              <a:tr h="586351">
                <a:tc>
                  <a:txBody>
                    <a:bodyPr/>
                    <a:lstStyle/>
                    <a:p>
                      <a:pPr>
                        <a:spcBef>
                          <a:spcPts val="300"/>
                        </a:spcBef>
                        <a:spcAft>
                          <a:spcPts val="300"/>
                        </a:spcAft>
                      </a:pPr>
                      <a:r>
                        <a:rPr lang="en-AU" sz="1800" spc="-10">
                          <a:effectLst/>
                        </a:rPr>
                        <a:t>Unit costs, $/oz</a:t>
                      </a:r>
                      <a:endParaRPr lang="en-AU" sz="1800">
                        <a:effectLst/>
                        <a:latin typeface="Calibri"/>
                        <a:ea typeface="Calibri"/>
                        <a:cs typeface="Times New Roman"/>
                      </a:endParaRPr>
                    </a:p>
                  </a:txBody>
                  <a:tcPr marL="68580" marR="68580" marT="0" marB="0" anchor="ctr"/>
                </a:tc>
                <a:tc>
                  <a:txBody>
                    <a:bodyPr/>
                    <a:lstStyle/>
                    <a:p>
                      <a:pPr algn="ctr">
                        <a:spcBef>
                          <a:spcPts val="600"/>
                        </a:spcBef>
                        <a:spcAft>
                          <a:spcPts val="0"/>
                        </a:spcAft>
                      </a:pPr>
                      <a:r>
                        <a:rPr lang="en-AU" sz="1800" spc="-10">
                          <a:effectLst/>
                        </a:rPr>
                        <a:t>20%</a:t>
                      </a:r>
                      <a:endParaRPr lang="en-AU" sz="1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1800" spc="-10" dirty="0">
                          <a:effectLst/>
                        </a:rPr>
                        <a:t>+51%</a:t>
                      </a:r>
                      <a:endParaRPr lang="en-AU" sz="18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389663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008112"/>
          </a:xfrm>
        </p:spPr>
        <p:txBody>
          <a:bodyPr>
            <a:normAutofit/>
          </a:bodyPr>
          <a:lstStyle/>
          <a:p>
            <a:r>
              <a:rPr lang="en-AU" b="1" cap="small" dirty="0" smtClean="0"/>
              <a:t>Are estimates overconfident?</a:t>
            </a:r>
            <a:endParaRPr lang="en-AU" dirty="0"/>
          </a:p>
        </p:txBody>
      </p:sp>
      <p:sp>
        <p:nvSpPr>
          <p:cNvPr id="3" name="Content Placeholder 2"/>
          <p:cNvSpPr>
            <a:spLocks noGrp="1"/>
          </p:cNvSpPr>
          <p:nvPr>
            <p:ph idx="1"/>
          </p:nvPr>
        </p:nvSpPr>
        <p:spPr/>
        <p:txBody>
          <a:bodyPr/>
          <a:lstStyle/>
          <a:p>
            <a:r>
              <a:rPr lang="en-AU" dirty="0"/>
              <a:t>It is necessary to demonstrate </a:t>
            </a:r>
            <a:r>
              <a:rPr lang="en-AU" dirty="0" smtClean="0"/>
              <a:t>in a statistically rigorous manner that </a:t>
            </a:r>
            <a:r>
              <a:rPr lang="en-AU" dirty="0"/>
              <a:t>these differences are not random, that is to say, that they are statistically </a:t>
            </a:r>
            <a:r>
              <a:rPr lang="en-AU" dirty="0" smtClean="0"/>
              <a:t>significant.</a:t>
            </a:r>
          </a:p>
          <a:p>
            <a:endParaRPr lang="en-AU" dirty="0"/>
          </a:p>
          <a:p>
            <a:r>
              <a:rPr lang="en-AU" dirty="0" smtClean="0"/>
              <a:t>This is equivalent </a:t>
            </a:r>
            <a:r>
              <a:rPr lang="en-AU" dirty="0"/>
              <a:t>to postulate that the estimates are </a:t>
            </a:r>
            <a:r>
              <a:rPr lang="en-AU" dirty="0" smtClean="0"/>
              <a:t>neither </a:t>
            </a:r>
            <a:r>
              <a:rPr lang="en-AU" b="1" i="1" dirty="0" smtClean="0">
                <a:solidFill>
                  <a:srgbClr val="FF0000"/>
                </a:solidFill>
              </a:rPr>
              <a:t>accurate</a:t>
            </a:r>
            <a:r>
              <a:rPr lang="en-AU" dirty="0" smtClean="0">
                <a:solidFill>
                  <a:srgbClr val="FF0000"/>
                </a:solidFill>
              </a:rPr>
              <a:t> </a:t>
            </a:r>
            <a:r>
              <a:rPr lang="en-AU" dirty="0" smtClean="0"/>
              <a:t>nor </a:t>
            </a:r>
            <a:r>
              <a:rPr lang="en-AU" b="1" i="1" dirty="0">
                <a:solidFill>
                  <a:srgbClr val="FF0000"/>
                </a:solidFill>
              </a:rPr>
              <a:t>precise</a:t>
            </a:r>
            <a:r>
              <a:rPr lang="en-AU" dirty="0">
                <a:solidFill>
                  <a:srgbClr val="FF0000"/>
                </a:solidFill>
              </a:rPr>
              <a:t> </a:t>
            </a:r>
            <a:r>
              <a:rPr lang="en-AU" dirty="0" smtClean="0"/>
              <a:t>and, in addition, that </a:t>
            </a:r>
            <a:r>
              <a:rPr lang="en-AU" dirty="0"/>
              <a:t>estimates are, in fact, </a:t>
            </a:r>
            <a:r>
              <a:rPr lang="en-AU" b="1" i="1" dirty="0">
                <a:solidFill>
                  <a:srgbClr val="FF0000"/>
                </a:solidFill>
              </a:rPr>
              <a:t>overconfident</a:t>
            </a:r>
            <a:r>
              <a:rPr lang="en-AU" dirty="0" smtClean="0"/>
              <a:t>.</a:t>
            </a:r>
          </a:p>
          <a:p>
            <a:endParaRPr lang="en-AU" dirty="0"/>
          </a:p>
          <a:p>
            <a:r>
              <a:rPr lang="en-AU" dirty="0"/>
              <a:t>The non‑parametric Wilcoxon Matched Pair Signed‑Rank test was chosen to test this hypothesis. </a:t>
            </a:r>
          </a:p>
        </p:txBody>
      </p:sp>
    </p:spTree>
    <p:extLst>
      <p:ext uri="{BB962C8B-B14F-4D97-AF65-F5344CB8AC3E}">
        <p14:creationId xmlns:p14="http://schemas.microsoft.com/office/powerpoint/2010/main" val="1664753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Autofit/>
          </a:bodyPr>
          <a:lstStyle/>
          <a:p>
            <a:r>
              <a:rPr lang="en-AU" sz="4000" b="1" cap="small" dirty="0"/>
              <a:t>Wilcoxon matched pair signed‑rank test</a:t>
            </a:r>
            <a:endParaRPr lang="en-AU"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4263961"/>
              </p:ext>
            </p:extLst>
          </p:nvPr>
        </p:nvGraphicFramePr>
        <p:xfrm>
          <a:off x="323528" y="1700808"/>
          <a:ext cx="7992888" cy="4392488"/>
        </p:xfrm>
        <a:graphic>
          <a:graphicData uri="http://schemas.openxmlformats.org/drawingml/2006/table">
            <a:tbl>
              <a:tblPr firstRow="1" firstCol="1" bandRow="1">
                <a:tableStyleId>{5C22544A-7EE6-4342-B048-85BDC9FD1C3A}</a:tableStyleId>
              </a:tblPr>
              <a:tblGrid>
                <a:gridCol w="3987124"/>
                <a:gridCol w="4005764"/>
              </a:tblGrid>
              <a:tr h="1464164">
                <a:tc>
                  <a:txBody>
                    <a:bodyPr/>
                    <a:lstStyle/>
                    <a:p>
                      <a:pPr>
                        <a:spcBef>
                          <a:spcPts val="600"/>
                        </a:spcBef>
                        <a:spcAft>
                          <a:spcPts val="0"/>
                        </a:spcAft>
                      </a:pPr>
                      <a:r>
                        <a:rPr lang="en-AU" sz="2800" dirty="0">
                          <a:effectLst/>
                        </a:rPr>
                        <a:t> </a:t>
                      </a:r>
                      <a:endParaRPr lang="en-AU" sz="2800" dirty="0">
                        <a:effectLst/>
                        <a:latin typeface="Calibri"/>
                        <a:ea typeface="Calibri"/>
                        <a:cs typeface="Times New Roman"/>
                      </a:endParaRPr>
                    </a:p>
                  </a:txBody>
                  <a:tcPr marL="68580" marR="68580" marT="0" marB="0"/>
                </a:tc>
                <a:tc>
                  <a:txBody>
                    <a:bodyPr/>
                    <a:lstStyle/>
                    <a:p>
                      <a:pPr algn="ctr">
                        <a:spcBef>
                          <a:spcPts val="600"/>
                        </a:spcBef>
                        <a:spcAft>
                          <a:spcPts val="600"/>
                        </a:spcAft>
                      </a:pPr>
                      <a:r>
                        <a:rPr lang="en-AU" sz="2800" spc="-10">
                          <a:effectLst/>
                        </a:rPr>
                        <a:t>Probability that the estimate is overconfident</a:t>
                      </a:r>
                      <a:endParaRPr lang="en-AU" sz="2800">
                        <a:effectLst/>
                        <a:latin typeface="Calibri"/>
                        <a:ea typeface="Calibri"/>
                        <a:cs typeface="Times New Roman"/>
                      </a:endParaRPr>
                    </a:p>
                  </a:txBody>
                  <a:tcPr marL="68580" marR="68580" marT="0" marB="0" anchor="ctr"/>
                </a:tc>
              </a:tr>
              <a:tr h="488054">
                <a:tc>
                  <a:txBody>
                    <a:bodyPr/>
                    <a:lstStyle/>
                    <a:p>
                      <a:pPr>
                        <a:spcBef>
                          <a:spcPts val="300"/>
                        </a:spcBef>
                        <a:spcAft>
                          <a:spcPts val="300"/>
                        </a:spcAft>
                      </a:pPr>
                      <a:r>
                        <a:rPr lang="en-AU" sz="2800" spc="-10">
                          <a:effectLst/>
                        </a:rPr>
                        <a:t>Recovered grade</a:t>
                      </a:r>
                      <a:endParaRPr lang="en-AU" sz="2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2800">
                          <a:effectLst/>
                        </a:rPr>
                        <a:t>100.0%</a:t>
                      </a:r>
                      <a:endParaRPr lang="en-AU" sz="2800">
                        <a:effectLst/>
                        <a:latin typeface="Calibri"/>
                        <a:ea typeface="Calibri"/>
                        <a:cs typeface="Times New Roman"/>
                      </a:endParaRPr>
                    </a:p>
                  </a:txBody>
                  <a:tcPr marL="68580" marR="68580" marT="0" marB="0" anchor="b"/>
                </a:tc>
              </a:tr>
              <a:tr h="488054">
                <a:tc>
                  <a:txBody>
                    <a:bodyPr/>
                    <a:lstStyle/>
                    <a:p>
                      <a:pPr>
                        <a:spcBef>
                          <a:spcPts val="300"/>
                        </a:spcBef>
                        <a:spcAft>
                          <a:spcPts val="300"/>
                        </a:spcAft>
                      </a:pPr>
                      <a:r>
                        <a:rPr lang="en-AU" sz="2800" spc="-10">
                          <a:effectLst/>
                        </a:rPr>
                        <a:t>Au production</a:t>
                      </a:r>
                      <a:endParaRPr lang="en-AU" sz="2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2800">
                          <a:effectLst/>
                        </a:rPr>
                        <a:t>99.8%</a:t>
                      </a:r>
                      <a:endParaRPr lang="en-AU" sz="2800">
                        <a:effectLst/>
                        <a:latin typeface="Calibri"/>
                        <a:ea typeface="Calibri"/>
                        <a:cs typeface="Times New Roman"/>
                      </a:endParaRPr>
                    </a:p>
                  </a:txBody>
                  <a:tcPr marL="68580" marR="68580" marT="0" marB="0" anchor="b"/>
                </a:tc>
              </a:tr>
              <a:tr h="488054">
                <a:tc>
                  <a:txBody>
                    <a:bodyPr/>
                    <a:lstStyle/>
                    <a:p>
                      <a:pPr>
                        <a:spcBef>
                          <a:spcPts val="300"/>
                        </a:spcBef>
                        <a:spcAft>
                          <a:spcPts val="300"/>
                        </a:spcAft>
                      </a:pPr>
                      <a:r>
                        <a:rPr lang="en-AU" sz="2800" spc="-10">
                          <a:effectLst/>
                        </a:rPr>
                        <a:t>Plant performance</a:t>
                      </a:r>
                      <a:endParaRPr lang="en-AU" sz="2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2800">
                          <a:effectLst/>
                        </a:rPr>
                        <a:t>76.5%</a:t>
                      </a:r>
                      <a:endParaRPr lang="en-AU" sz="2800">
                        <a:effectLst/>
                        <a:latin typeface="Calibri"/>
                        <a:ea typeface="Calibri"/>
                        <a:cs typeface="Times New Roman"/>
                      </a:endParaRPr>
                    </a:p>
                  </a:txBody>
                  <a:tcPr marL="68580" marR="68580" marT="0" marB="0" anchor="b"/>
                </a:tc>
              </a:tr>
              <a:tr h="488054">
                <a:tc>
                  <a:txBody>
                    <a:bodyPr/>
                    <a:lstStyle/>
                    <a:p>
                      <a:pPr>
                        <a:spcBef>
                          <a:spcPts val="300"/>
                        </a:spcBef>
                        <a:spcAft>
                          <a:spcPts val="300"/>
                        </a:spcAft>
                      </a:pPr>
                      <a:r>
                        <a:rPr lang="en-AU" sz="2800" spc="-10">
                          <a:effectLst/>
                        </a:rPr>
                        <a:t>Capital expenditure</a:t>
                      </a:r>
                      <a:endParaRPr lang="en-AU" sz="2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2800">
                          <a:effectLst/>
                        </a:rPr>
                        <a:t>82.3%</a:t>
                      </a:r>
                      <a:endParaRPr lang="en-AU" sz="2800">
                        <a:effectLst/>
                        <a:latin typeface="Calibri"/>
                        <a:ea typeface="Calibri"/>
                        <a:cs typeface="Times New Roman"/>
                      </a:endParaRPr>
                    </a:p>
                  </a:txBody>
                  <a:tcPr marL="68580" marR="68580" marT="0" marB="0" anchor="b"/>
                </a:tc>
              </a:tr>
              <a:tr h="488054">
                <a:tc>
                  <a:txBody>
                    <a:bodyPr/>
                    <a:lstStyle/>
                    <a:p>
                      <a:pPr>
                        <a:spcBef>
                          <a:spcPts val="300"/>
                        </a:spcBef>
                        <a:spcAft>
                          <a:spcPts val="300"/>
                        </a:spcAft>
                      </a:pPr>
                      <a:r>
                        <a:rPr lang="en-AU" sz="2800" spc="-10">
                          <a:effectLst/>
                        </a:rPr>
                        <a:t>Mining costs</a:t>
                      </a:r>
                      <a:endParaRPr lang="en-AU" sz="2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2800">
                          <a:effectLst/>
                        </a:rPr>
                        <a:t>51.0%</a:t>
                      </a:r>
                      <a:endParaRPr lang="en-AU" sz="2800">
                        <a:effectLst/>
                        <a:latin typeface="Calibri"/>
                        <a:ea typeface="Calibri"/>
                        <a:cs typeface="Times New Roman"/>
                      </a:endParaRPr>
                    </a:p>
                  </a:txBody>
                  <a:tcPr marL="68580" marR="68580" marT="0" marB="0" anchor="b"/>
                </a:tc>
              </a:tr>
              <a:tr h="488054">
                <a:tc>
                  <a:txBody>
                    <a:bodyPr/>
                    <a:lstStyle/>
                    <a:p>
                      <a:pPr>
                        <a:spcBef>
                          <a:spcPts val="300"/>
                        </a:spcBef>
                        <a:spcAft>
                          <a:spcPts val="300"/>
                        </a:spcAft>
                      </a:pPr>
                      <a:r>
                        <a:rPr lang="en-AU" sz="2800" spc="-10">
                          <a:effectLst/>
                        </a:rPr>
                        <a:t>Unit costs</a:t>
                      </a:r>
                      <a:endParaRPr lang="en-AU" sz="2800">
                        <a:effectLst/>
                        <a:latin typeface="Calibri"/>
                        <a:ea typeface="Calibri"/>
                        <a:cs typeface="Times New Roman"/>
                      </a:endParaRPr>
                    </a:p>
                  </a:txBody>
                  <a:tcPr marL="68580" marR="68580" marT="0" marB="0" anchor="ctr"/>
                </a:tc>
                <a:tc>
                  <a:txBody>
                    <a:bodyPr/>
                    <a:lstStyle/>
                    <a:p>
                      <a:pPr algn="ctr">
                        <a:spcBef>
                          <a:spcPts val="300"/>
                        </a:spcBef>
                        <a:spcAft>
                          <a:spcPts val="300"/>
                        </a:spcAft>
                      </a:pPr>
                      <a:r>
                        <a:rPr lang="en-AU" sz="2800" dirty="0">
                          <a:effectLst/>
                        </a:rPr>
                        <a:t>99.7%</a:t>
                      </a:r>
                      <a:endParaRPr lang="en-AU" sz="28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116320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1" y="332656"/>
            <a:ext cx="6400800" cy="792088"/>
          </a:xfrm>
        </p:spPr>
        <p:txBody>
          <a:bodyPr>
            <a:normAutofit/>
          </a:bodyPr>
          <a:lstStyle/>
          <a:p>
            <a:pPr lvl="0" algn="ctr"/>
            <a:r>
              <a:rPr lang="en-AU" sz="1100" dirty="0">
                <a:solidFill>
                  <a:schemeClr val="bg1"/>
                </a:solidFill>
                <a:latin typeface="Berlin Sans FB"/>
                <a:ea typeface="Calibri"/>
                <a:cs typeface="Times New Roman"/>
              </a:rPr>
              <a:t>Australasian Institute of Minerals Valuers &amp; Appraisers</a:t>
            </a:r>
          </a:p>
          <a:p>
            <a:pPr lvl="0" algn="ctr"/>
            <a:r>
              <a:rPr lang="en-AU" sz="2400" b="1" i="1" dirty="0">
                <a:solidFill>
                  <a:schemeClr val="bg1"/>
                </a:solidFill>
                <a:latin typeface="+mj-lt"/>
              </a:rPr>
              <a:t>THE VALUATION OF MINERAL PROJECTS </a:t>
            </a:r>
          </a:p>
          <a:p>
            <a:pPr algn="ctr"/>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3</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539552" y="1268760"/>
            <a:ext cx="8064895" cy="5724644"/>
          </a:xfrm>
          <a:prstGeom prst="rect">
            <a:avLst/>
          </a:prstGeom>
          <a:noFill/>
        </p:spPr>
        <p:txBody>
          <a:bodyPr wrap="square" rtlCol="0">
            <a:spAutoFit/>
          </a:bodyPr>
          <a:lstStyle/>
          <a:p>
            <a:r>
              <a:rPr lang="en-AU" sz="2400" b="1" cap="small" dirty="0" smtClean="0"/>
              <a:t>The Valuation of Mineral Projects</a:t>
            </a:r>
          </a:p>
          <a:p>
            <a:pPr marL="742950" lvl="1" indent="-285750">
              <a:lnSpc>
                <a:spcPct val="150000"/>
              </a:lnSpc>
              <a:buFont typeface="Arial" panose="020B0604020202020204" pitchFamily="34" charset="0"/>
              <a:buChar char="•"/>
            </a:pPr>
            <a:r>
              <a:rPr lang="en-AU" sz="2000" b="1" dirty="0" smtClean="0"/>
              <a:t>Why</a:t>
            </a:r>
            <a:r>
              <a:rPr lang="en-AU" sz="2000" dirty="0" smtClean="0"/>
              <a:t> are mineral property valuations required?</a:t>
            </a:r>
          </a:p>
          <a:p>
            <a:pPr marL="742950" lvl="1" indent="-285750">
              <a:lnSpc>
                <a:spcPct val="150000"/>
              </a:lnSpc>
              <a:buFont typeface="Arial" panose="020B0604020202020204" pitchFamily="34" charset="0"/>
              <a:buChar char="•"/>
            </a:pPr>
            <a:r>
              <a:rPr lang="en-AU" sz="2000" b="1" dirty="0" smtClean="0"/>
              <a:t>How</a:t>
            </a:r>
            <a:r>
              <a:rPr lang="en-AU" sz="2000" dirty="0" smtClean="0"/>
              <a:t> are </a:t>
            </a:r>
            <a:r>
              <a:rPr lang="en-AU" sz="2000" dirty="0"/>
              <a:t>mineral property valuations </a:t>
            </a:r>
            <a:r>
              <a:rPr lang="en-AU" sz="2000" dirty="0" smtClean="0"/>
              <a:t>carried out?</a:t>
            </a:r>
          </a:p>
          <a:p>
            <a:pPr marL="742950" lvl="1" indent="-285750">
              <a:lnSpc>
                <a:spcPct val="150000"/>
              </a:lnSpc>
              <a:buFont typeface="Arial" panose="020B0604020202020204" pitchFamily="34" charset="0"/>
              <a:buChar char="•"/>
            </a:pPr>
            <a:r>
              <a:rPr lang="en-AU" sz="2000" b="1" dirty="0" smtClean="0"/>
              <a:t>Who</a:t>
            </a:r>
            <a:r>
              <a:rPr lang="en-AU" sz="2000" dirty="0" smtClean="0"/>
              <a:t> does a </a:t>
            </a:r>
            <a:r>
              <a:rPr lang="en-AU" sz="2000" dirty="0"/>
              <a:t>mineral property valuation</a:t>
            </a:r>
            <a:r>
              <a:rPr lang="en-AU" sz="2000" dirty="0" smtClean="0"/>
              <a:t>?</a:t>
            </a:r>
          </a:p>
          <a:p>
            <a:pPr marL="742950" lvl="1" indent="-285750">
              <a:lnSpc>
                <a:spcPct val="150000"/>
              </a:lnSpc>
              <a:buFont typeface="Arial" panose="020B0604020202020204" pitchFamily="34" charset="0"/>
              <a:buChar char="•"/>
            </a:pPr>
            <a:r>
              <a:rPr lang="en-AU" sz="2000" b="1" dirty="0" smtClean="0"/>
              <a:t>What</a:t>
            </a:r>
            <a:r>
              <a:rPr lang="en-AU" sz="2000" dirty="0" smtClean="0"/>
              <a:t> are the roles of Valuers and Technical Appraisers?</a:t>
            </a:r>
          </a:p>
          <a:p>
            <a:pPr marL="742950" lvl="1" indent="-285750">
              <a:lnSpc>
                <a:spcPct val="150000"/>
              </a:lnSpc>
              <a:buFont typeface="Arial" panose="020B0604020202020204" pitchFamily="34" charset="0"/>
              <a:buChar char="•"/>
            </a:pPr>
            <a:r>
              <a:rPr lang="en-AU" sz="2000" b="1" dirty="0" smtClean="0"/>
              <a:t>What is AIMVA</a:t>
            </a:r>
            <a:r>
              <a:rPr lang="en-AU" sz="2000" dirty="0" smtClean="0"/>
              <a:t>?  Objectives, practitioners’ qualifications</a:t>
            </a:r>
          </a:p>
          <a:p>
            <a:pPr marL="0" lvl="1" indent="-457200">
              <a:lnSpc>
                <a:spcPct val="150000"/>
              </a:lnSpc>
            </a:pPr>
            <a:r>
              <a:rPr lang="en-AU" sz="2400" b="1" cap="small" dirty="0"/>
              <a:t>Methods of Valuation</a:t>
            </a:r>
          </a:p>
          <a:p>
            <a:pPr marL="800100" lvl="1" indent="-342900">
              <a:buFont typeface="Arial" panose="020B0604020202020204" pitchFamily="34" charset="0"/>
              <a:buChar char="•"/>
            </a:pPr>
            <a:r>
              <a:rPr lang="en-AU" sz="2000" dirty="0" smtClean="0"/>
              <a:t>Methods </a:t>
            </a:r>
            <a:r>
              <a:rPr lang="en-AU" sz="2000" dirty="0"/>
              <a:t>that may be used to value projects</a:t>
            </a:r>
          </a:p>
          <a:p>
            <a:pPr marL="1257300" lvl="2" indent="-342900">
              <a:buFont typeface="Courier New" panose="02070309020205020404" pitchFamily="49" charset="0"/>
              <a:buChar char="o"/>
            </a:pPr>
            <a:r>
              <a:rPr lang="en-AU" sz="2000" dirty="0"/>
              <a:t>Cost</a:t>
            </a:r>
          </a:p>
          <a:p>
            <a:pPr marL="1257300" lvl="2" indent="-342900">
              <a:buFont typeface="Courier New" panose="02070309020205020404" pitchFamily="49" charset="0"/>
              <a:buChar char="o"/>
            </a:pPr>
            <a:r>
              <a:rPr lang="en-AU" sz="2000" dirty="0"/>
              <a:t>Income</a:t>
            </a:r>
          </a:p>
          <a:p>
            <a:pPr marL="1257300" lvl="2" indent="-342900">
              <a:buFont typeface="Courier New" panose="02070309020205020404" pitchFamily="49" charset="0"/>
              <a:buChar char="o"/>
            </a:pPr>
            <a:r>
              <a:rPr lang="en-AU" sz="2000" dirty="0"/>
              <a:t>Market</a:t>
            </a:r>
          </a:p>
          <a:p>
            <a:pPr marL="800100" lvl="1" indent="-342900" fontAlgn="base">
              <a:spcBef>
                <a:spcPct val="0"/>
              </a:spcBef>
              <a:spcAft>
                <a:spcPct val="0"/>
              </a:spcAft>
              <a:buFont typeface="Arial" panose="020B0604020202020204" pitchFamily="34" charset="0"/>
              <a:buChar char="•"/>
            </a:pPr>
            <a:r>
              <a:rPr lang="en-AU" sz="2000" dirty="0"/>
              <a:t>Methods based on the status of the </a:t>
            </a:r>
            <a:r>
              <a:rPr lang="en-AU" sz="2000" dirty="0" smtClean="0"/>
              <a:t>project</a:t>
            </a:r>
          </a:p>
          <a:p>
            <a:pPr marL="0" lvl="1" fontAlgn="base">
              <a:lnSpc>
                <a:spcPct val="150000"/>
              </a:lnSpc>
              <a:spcBef>
                <a:spcPct val="0"/>
              </a:spcBef>
              <a:spcAft>
                <a:spcPct val="0"/>
              </a:spcAft>
            </a:pPr>
            <a:r>
              <a:rPr lang="en-AU" sz="2400" b="1" cap="small" dirty="0"/>
              <a:t>Valuations as </a:t>
            </a:r>
            <a:r>
              <a:rPr lang="en-AU" sz="2400" b="1" cap="small" dirty="0" smtClean="0"/>
              <a:t>Opinions</a:t>
            </a:r>
            <a:endParaRPr lang="en-AU" sz="2400" b="1" cap="small" dirty="0"/>
          </a:p>
          <a:p>
            <a:pPr marL="800100" lvl="1" indent="-342900" fontAlgn="base">
              <a:spcBef>
                <a:spcPct val="0"/>
              </a:spcBef>
              <a:spcAft>
                <a:spcPct val="0"/>
              </a:spcAft>
              <a:buFont typeface="Arial" panose="020B0604020202020204" pitchFamily="34" charset="0"/>
              <a:buChar char="•"/>
            </a:pPr>
            <a:endParaRPr lang="en-AU" altLang="en-US" sz="2000" dirty="0"/>
          </a:p>
        </p:txBody>
      </p:sp>
    </p:spTree>
    <p:extLst>
      <p:ext uri="{BB962C8B-B14F-4D97-AF65-F5344CB8AC3E}">
        <p14:creationId xmlns:p14="http://schemas.microsoft.com/office/powerpoint/2010/main" val="39211139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AU" dirty="0"/>
              <a:t>The Wilcoxon test proves the hypothesis that estimates used in valuations are overconfident</a:t>
            </a:r>
            <a:r>
              <a:rPr lang="en-AU" dirty="0" smtClean="0"/>
              <a:t>. Hence,</a:t>
            </a:r>
          </a:p>
          <a:p>
            <a:pPr marL="0" indent="0">
              <a:buNone/>
            </a:pPr>
            <a:endParaRPr lang="en-AU" i="1" dirty="0" smtClean="0"/>
          </a:p>
          <a:p>
            <a:pPr marL="0" indent="0">
              <a:buNone/>
            </a:pPr>
            <a:endParaRPr lang="en-AU" i="1" dirty="0"/>
          </a:p>
          <a:p>
            <a:pPr marL="0" indent="0" algn="ctr">
              <a:buNone/>
            </a:pPr>
            <a:r>
              <a:rPr lang="en-AU" sz="3600" b="1" i="1" dirty="0" smtClean="0">
                <a:solidFill>
                  <a:srgbClr val="FF0000"/>
                </a:solidFill>
              </a:rPr>
              <a:t>The </a:t>
            </a:r>
            <a:r>
              <a:rPr lang="en-AU" sz="3600" b="1" i="1" dirty="0">
                <a:solidFill>
                  <a:srgbClr val="FF0000"/>
                </a:solidFill>
              </a:rPr>
              <a:t>estimates were neither accurate nor precise.</a:t>
            </a:r>
            <a:endParaRPr lang="en-AU" b="1" dirty="0">
              <a:solidFill>
                <a:srgbClr val="FF0000"/>
              </a:solidFill>
            </a:endParaRPr>
          </a:p>
          <a:p>
            <a:endParaRPr lang="en-AU" dirty="0"/>
          </a:p>
        </p:txBody>
      </p:sp>
    </p:spTree>
    <p:extLst>
      <p:ext uri="{BB962C8B-B14F-4D97-AF65-F5344CB8AC3E}">
        <p14:creationId xmlns:p14="http://schemas.microsoft.com/office/powerpoint/2010/main" val="520253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a:bodyPr>
          <a:lstStyle/>
          <a:p>
            <a:pPr marL="0" indent="0">
              <a:buNone/>
            </a:pPr>
            <a:endParaRPr lang="en-AU" dirty="0" smtClean="0"/>
          </a:p>
          <a:p>
            <a:pPr marL="0" indent="0">
              <a:buNone/>
            </a:pPr>
            <a:r>
              <a:rPr lang="en-AU" dirty="0" smtClean="0"/>
              <a:t>The </a:t>
            </a:r>
            <a:r>
              <a:rPr lang="en-AU" dirty="0"/>
              <a:t>convention used to calculate the differences implies that negative differences represent over‑estimations, while positive differences portray under‑estimations:</a:t>
            </a:r>
          </a:p>
          <a:p>
            <a:pPr lvl="0"/>
            <a:r>
              <a:rPr lang="en-AU" i="1" dirty="0"/>
              <a:t>Recovery</a:t>
            </a:r>
            <a:r>
              <a:rPr lang="en-AU" dirty="0"/>
              <a:t> and the </a:t>
            </a:r>
            <a:r>
              <a:rPr lang="en-AU" i="1" dirty="0"/>
              <a:t>gold</a:t>
            </a:r>
            <a:r>
              <a:rPr lang="en-AU" dirty="0"/>
              <a:t> </a:t>
            </a:r>
            <a:r>
              <a:rPr lang="en-AU" i="1" dirty="0"/>
              <a:t>production</a:t>
            </a:r>
            <a:r>
              <a:rPr lang="en-AU" dirty="0"/>
              <a:t> were overestimated</a:t>
            </a:r>
          </a:p>
          <a:p>
            <a:pPr lvl="0"/>
            <a:r>
              <a:rPr lang="en-AU" i="1" dirty="0"/>
              <a:t>Plant</a:t>
            </a:r>
            <a:r>
              <a:rPr lang="en-AU" dirty="0"/>
              <a:t> </a:t>
            </a:r>
            <a:r>
              <a:rPr lang="en-AU" i="1" dirty="0"/>
              <a:t>performance</a:t>
            </a:r>
            <a:r>
              <a:rPr lang="en-AU" dirty="0"/>
              <a:t>, </a:t>
            </a:r>
            <a:r>
              <a:rPr lang="en-AU" i="1" dirty="0"/>
              <a:t>capital</a:t>
            </a:r>
            <a:r>
              <a:rPr lang="en-AU" dirty="0"/>
              <a:t> </a:t>
            </a:r>
            <a:r>
              <a:rPr lang="en-AU" i="1" dirty="0"/>
              <a:t>expenditure</a:t>
            </a:r>
            <a:r>
              <a:rPr lang="en-AU" dirty="0"/>
              <a:t>, </a:t>
            </a:r>
            <a:r>
              <a:rPr lang="en-AU" i="1" dirty="0"/>
              <a:t>mining</a:t>
            </a:r>
            <a:r>
              <a:rPr lang="en-AU" dirty="0"/>
              <a:t> </a:t>
            </a:r>
            <a:r>
              <a:rPr lang="en-AU" i="1" dirty="0"/>
              <a:t>costs</a:t>
            </a:r>
            <a:r>
              <a:rPr lang="en-AU" dirty="0"/>
              <a:t> and </a:t>
            </a:r>
            <a:r>
              <a:rPr lang="en-AU" i="1" dirty="0"/>
              <a:t>unit</a:t>
            </a:r>
            <a:r>
              <a:rPr lang="en-AU" dirty="0"/>
              <a:t> </a:t>
            </a:r>
            <a:r>
              <a:rPr lang="en-AU" i="1" dirty="0" smtClean="0"/>
              <a:t>costs</a:t>
            </a:r>
            <a:r>
              <a:rPr lang="en-AU" dirty="0" smtClean="0"/>
              <a:t> were underestimated.</a:t>
            </a:r>
            <a:endParaRPr lang="en-AU" dirty="0"/>
          </a:p>
          <a:p>
            <a:pPr marL="0" indent="0">
              <a:buNone/>
            </a:pPr>
            <a:endParaRPr lang="en-AU" dirty="0" smtClean="0"/>
          </a:p>
          <a:p>
            <a:pPr marL="0" lvl="0" indent="0">
              <a:buNone/>
            </a:pPr>
            <a:r>
              <a:rPr lang="en-AU" dirty="0" smtClean="0"/>
              <a:t>This </a:t>
            </a:r>
            <a:r>
              <a:rPr lang="en-AU" dirty="0"/>
              <a:t>statistical analysis proves that there is high degree of certainty that gold mining pre-production estimates released by companies are </a:t>
            </a:r>
            <a:r>
              <a:rPr lang="en-AU" b="1" i="1" dirty="0">
                <a:solidFill>
                  <a:srgbClr val="FF0000"/>
                </a:solidFill>
              </a:rPr>
              <a:t>overconfident</a:t>
            </a:r>
            <a:r>
              <a:rPr lang="en-AU" dirty="0">
                <a:solidFill>
                  <a:srgbClr val="FF0000"/>
                </a:solidFill>
              </a:rPr>
              <a:t> </a:t>
            </a:r>
            <a:r>
              <a:rPr lang="en-AU" dirty="0"/>
              <a:t>and do not reflect the actual conditions that will be encountered during operations</a:t>
            </a:r>
            <a:r>
              <a:rPr lang="en-AU" dirty="0" smtClean="0"/>
              <a:t>.</a:t>
            </a:r>
            <a:endParaRPr lang="en-AU" dirty="0"/>
          </a:p>
        </p:txBody>
      </p:sp>
    </p:spTree>
    <p:extLst>
      <p:ext uri="{BB962C8B-B14F-4D97-AF65-F5344CB8AC3E}">
        <p14:creationId xmlns:p14="http://schemas.microsoft.com/office/powerpoint/2010/main" val="1678805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199856"/>
          </a:xfrm>
        </p:spPr>
        <p:txBody>
          <a:bodyPr>
            <a:normAutofit fontScale="92500" lnSpcReduction="10000"/>
          </a:bodyPr>
          <a:lstStyle/>
          <a:p>
            <a:pPr marL="0" indent="0">
              <a:buNone/>
            </a:pPr>
            <a:r>
              <a:rPr lang="en-AU" dirty="0"/>
              <a:t>Each of </a:t>
            </a:r>
            <a:r>
              <a:rPr lang="en-AU" dirty="0" smtClean="0"/>
              <a:t>these parameters </a:t>
            </a:r>
            <a:r>
              <a:rPr lang="en-AU" dirty="0"/>
              <a:t>have a significant impact on valuation of project's net worth. For example, if a gold recovery increases, so will a mine's total net worth</a:t>
            </a:r>
            <a:r>
              <a:rPr lang="en-AU" dirty="0" smtClean="0"/>
              <a:t>.</a:t>
            </a:r>
          </a:p>
          <a:p>
            <a:pPr marL="0" indent="0">
              <a:buNone/>
            </a:pPr>
            <a:endParaRPr lang="en-AU" dirty="0" smtClean="0"/>
          </a:p>
          <a:p>
            <a:pPr marL="0" lvl="0" indent="0">
              <a:buNone/>
            </a:pPr>
            <a:r>
              <a:rPr lang="en-AU" dirty="0"/>
              <a:t>The net effect of the observed biases </a:t>
            </a:r>
            <a:r>
              <a:rPr lang="en-AU" dirty="0" smtClean="0"/>
              <a:t>is </a:t>
            </a:r>
            <a:r>
              <a:rPr lang="en-AU" dirty="0"/>
              <a:t>to </a:t>
            </a:r>
            <a:r>
              <a:rPr lang="en-AU" b="1" i="1" dirty="0">
                <a:solidFill>
                  <a:srgbClr val="FF0000"/>
                </a:solidFill>
              </a:rPr>
              <a:t>increase the estimated value</a:t>
            </a:r>
            <a:r>
              <a:rPr lang="en-AU" dirty="0"/>
              <a:t> of all the projects in the data </a:t>
            </a:r>
            <a:r>
              <a:rPr lang="en-AU" dirty="0" smtClean="0"/>
              <a:t>base.</a:t>
            </a:r>
          </a:p>
          <a:p>
            <a:pPr marL="0" indent="0">
              <a:buNone/>
            </a:pPr>
            <a:endParaRPr lang="en-AU" dirty="0" smtClean="0"/>
          </a:p>
          <a:p>
            <a:pPr marL="0" indent="0">
              <a:buNone/>
            </a:pPr>
            <a:r>
              <a:rPr lang="en-AU" dirty="0" smtClean="0"/>
              <a:t>The </a:t>
            </a:r>
            <a:r>
              <a:rPr lang="en-AU" dirty="0"/>
              <a:t>conclusion is that the</a:t>
            </a:r>
          </a:p>
          <a:p>
            <a:pPr marL="0" indent="0">
              <a:buNone/>
            </a:pPr>
            <a:endParaRPr lang="en-AU" i="1" dirty="0" smtClean="0"/>
          </a:p>
          <a:p>
            <a:pPr marL="0" indent="0" algn="ctr">
              <a:buNone/>
            </a:pPr>
            <a:r>
              <a:rPr lang="en-AU" sz="3500" i="1" dirty="0">
                <a:solidFill>
                  <a:srgbClr val="FF0000"/>
                </a:solidFill>
              </a:rPr>
              <a:t>e</a:t>
            </a:r>
            <a:r>
              <a:rPr lang="en-AU" sz="3500" i="1" dirty="0" smtClean="0">
                <a:solidFill>
                  <a:srgbClr val="FF0000"/>
                </a:solidFill>
              </a:rPr>
              <a:t>stimates </a:t>
            </a:r>
            <a:r>
              <a:rPr lang="en-AU" sz="3500" i="1" dirty="0">
                <a:solidFill>
                  <a:srgbClr val="FF0000"/>
                </a:solidFill>
              </a:rPr>
              <a:t>consistently present an </a:t>
            </a:r>
            <a:r>
              <a:rPr lang="en-AU" sz="3500" b="1" i="1" u="sng" dirty="0">
                <a:solidFill>
                  <a:srgbClr val="FF0000"/>
                </a:solidFill>
              </a:rPr>
              <a:t>overconfident</a:t>
            </a:r>
            <a:r>
              <a:rPr lang="en-AU" sz="3500" i="1" dirty="0">
                <a:solidFill>
                  <a:srgbClr val="FF0000"/>
                </a:solidFill>
              </a:rPr>
              <a:t> view of the </a:t>
            </a:r>
            <a:r>
              <a:rPr lang="en-AU" sz="3500" i="1" dirty="0" smtClean="0">
                <a:solidFill>
                  <a:srgbClr val="FF0000"/>
                </a:solidFill>
              </a:rPr>
              <a:t>value of </a:t>
            </a:r>
            <a:r>
              <a:rPr lang="en-AU" sz="3500" i="1" dirty="0">
                <a:solidFill>
                  <a:srgbClr val="FF0000"/>
                </a:solidFill>
              </a:rPr>
              <a:t>gold mining projects.</a:t>
            </a:r>
            <a:endParaRPr lang="en-AU" sz="3500" dirty="0">
              <a:solidFill>
                <a:srgbClr val="FF0000"/>
              </a:solidFill>
            </a:endParaRPr>
          </a:p>
          <a:p>
            <a:pPr marL="0" indent="0">
              <a:buNone/>
            </a:pPr>
            <a:endParaRPr lang="en-AU" dirty="0"/>
          </a:p>
          <a:p>
            <a:endParaRPr lang="en-AU" dirty="0"/>
          </a:p>
        </p:txBody>
      </p:sp>
    </p:spTree>
    <p:extLst>
      <p:ext uri="{BB962C8B-B14F-4D97-AF65-F5344CB8AC3E}">
        <p14:creationId xmlns:p14="http://schemas.microsoft.com/office/powerpoint/2010/main" val="615213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pPr algn="ctr"/>
            <a:r>
              <a:rPr lang="en-AU" b="1" cap="small" dirty="0"/>
              <a:t>The Overconfidence </a:t>
            </a:r>
            <a:r>
              <a:rPr lang="en-AU" b="1" cap="small" dirty="0" smtClean="0"/>
              <a:t>Effect</a:t>
            </a:r>
            <a:endParaRPr lang="en-AU" dirty="0"/>
          </a:p>
        </p:txBody>
      </p:sp>
      <p:sp>
        <p:nvSpPr>
          <p:cNvPr id="3" name="Content Placeholder 2"/>
          <p:cNvSpPr>
            <a:spLocks noGrp="1"/>
          </p:cNvSpPr>
          <p:nvPr>
            <p:ph idx="1"/>
          </p:nvPr>
        </p:nvSpPr>
        <p:spPr>
          <a:xfrm>
            <a:off x="457200" y="1484784"/>
            <a:ext cx="8229600" cy="4839816"/>
          </a:xfrm>
        </p:spPr>
        <p:txBody>
          <a:bodyPr>
            <a:normAutofit fontScale="77500" lnSpcReduction="20000"/>
          </a:bodyPr>
          <a:lstStyle/>
          <a:p>
            <a:pPr marL="0" indent="0">
              <a:buNone/>
            </a:pPr>
            <a:r>
              <a:rPr lang="en-AU" dirty="0"/>
              <a:t>It will be easy to come to the – </a:t>
            </a:r>
            <a:r>
              <a:rPr lang="en-AU" b="1" dirty="0"/>
              <a:t>false</a:t>
            </a:r>
            <a:r>
              <a:rPr lang="en-AU" dirty="0"/>
              <a:t> – conclusion that these biases are the result of reckless mining promoters over-representing the value of their projects: </a:t>
            </a:r>
            <a:r>
              <a:rPr lang="en-AU" dirty="0" smtClean="0"/>
              <a:t>However overconfidence </a:t>
            </a:r>
            <a:r>
              <a:rPr lang="en-AU" dirty="0"/>
              <a:t>is present in almost every human judgement</a:t>
            </a:r>
            <a:r>
              <a:rPr lang="en-AU" dirty="0" smtClean="0"/>
              <a:t>.</a:t>
            </a:r>
          </a:p>
          <a:p>
            <a:pPr marL="0" indent="0">
              <a:buNone/>
            </a:pPr>
            <a:endParaRPr lang="en-AU" dirty="0"/>
          </a:p>
          <a:p>
            <a:pPr marL="0" indent="0">
              <a:buNone/>
            </a:pPr>
            <a:r>
              <a:rPr lang="en-AU" dirty="0"/>
              <a:t>The </a:t>
            </a:r>
            <a:r>
              <a:rPr lang="en-AU" b="1" i="1" dirty="0">
                <a:solidFill>
                  <a:srgbClr val="FF0000"/>
                </a:solidFill>
              </a:rPr>
              <a:t>overconfidence effect </a:t>
            </a:r>
            <a:r>
              <a:rPr lang="en-AU" dirty="0"/>
              <a:t>is a well-established bias in which a person's subjective confidence in his or her judgments is reliably greater than the objective accuracy of those judgments</a:t>
            </a:r>
            <a:r>
              <a:rPr lang="en-AU" dirty="0" smtClean="0"/>
              <a:t>.</a:t>
            </a:r>
          </a:p>
          <a:p>
            <a:pPr marL="0" indent="0">
              <a:buNone/>
            </a:pPr>
            <a:endParaRPr lang="en-AU" dirty="0"/>
          </a:p>
          <a:p>
            <a:pPr marL="0" indent="0">
              <a:buNone/>
            </a:pPr>
            <a:r>
              <a:rPr lang="en-AU" dirty="0" smtClean="0"/>
              <a:t>For </a:t>
            </a:r>
            <a:r>
              <a:rPr lang="en-AU" dirty="0"/>
              <a:t>example, in some quizzes, people rate their answers as "99% certain" but are wrong 40% of the time</a:t>
            </a:r>
            <a:r>
              <a:rPr lang="en-AU" dirty="0" smtClean="0"/>
              <a:t>.</a:t>
            </a:r>
          </a:p>
          <a:p>
            <a:pPr marL="0" indent="0">
              <a:buNone/>
            </a:pPr>
            <a:endParaRPr lang="en-AU" dirty="0"/>
          </a:p>
          <a:p>
            <a:pPr marL="0" indent="0">
              <a:buNone/>
            </a:pPr>
            <a:r>
              <a:rPr lang="en-AU" dirty="0"/>
              <a:t>The most common way in which overconfidence has been studied is by asking people how confident they are of specific beliefs they hold or answers they </a:t>
            </a:r>
            <a:r>
              <a:rPr lang="en-AU" dirty="0" smtClean="0"/>
              <a:t>provide: the </a:t>
            </a:r>
            <a:r>
              <a:rPr lang="en-AU" dirty="0"/>
              <a:t>data </a:t>
            </a:r>
            <a:r>
              <a:rPr lang="en-AU" dirty="0" smtClean="0"/>
              <a:t>shows </a:t>
            </a:r>
            <a:r>
              <a:rPr lang="en-AU" dirty="0"/>
              <a:t>that </a:t>
            </a:r>
            <a:r>
              <a:rPr lang="en-AU" b="1" i="1" dirty="0">
                <a:solidFill>
                  <a:srgbClr val="FF0000"/>
                </a:solidFill>
              </a:rPr>
              <a:t>confidence systematically exceeds accuracy</a:t>
            </a:r>
            <a:r>
              <a:rPr lang="en-AU" b="1" dirty="0">
                <a:solidFill>
                  <a:srgbClr val="FF0000"/>
                </a:solidFill>
              </a:rPr>
              <a:t>, </a:t>
            </a:r>
            <a:r>
              <a:rPr lang="en-AU" b="1" i="1" dirty="0">
                <a:solidFill>
                  <a:srgbClr val="FF0000"/>
                </a:solidFill>
              </a:rPr>
              <a:t>implying people are more sure that they are correct than they deserve to be</a:t>
            </a:r>
            <a:r>
              <a:rPr lang="en-AU" b="1" dirty="0">
                <a:solidFill>
                  <a:srgbClr val="FF0000"/>
                </a:solidFill>
              </a:rPr>
              <a:t>.</a:t>
            </a:r>
          </a:p>
          <a:p>
            <a:pPr marL="0" indent="0">
              <a:buNone/>
            </a:pPr>
            <a:endParaRPr lang="en-AU" dirty="0"/>
          </a:p>
        </p:txBody>
      </p:sp>
    </p:spTree>
    <p:extLst>
      <p:ext uri="{BB962C8B-B14F-4D97-AF65-F5344CB8AC3E}">
        <p14:creationId xmlns:p14="http://schemas.microsoft.com/office/powerpoint/2010/main" val="1718863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normAutofit fontScale="85000" lnSpcReduction="20000"/>
          </a:bodyPr>
          <a:lstStyle/>
          <a:p>
            <a:pPr marL="0" indent="0">
              <a:buNone/>
            </a:pPr>
            <a:r>
              <a:rPr lang="en-AU" dirty="0"/>
              <a:t>One manifestation of the overconfidence effect is the tendency to overestimate one's standing on a dimension of judgement or performance</a:t>
            </a:r>
            <a:r>
              <a:rPr lang="en-AU" dirty="0" smtClean="0"/>
              <a:t>.</a:t>
            </a:r>
          </a:p>
          <a:p>
            <a:pPr marL="0" indent="0">
              <a:buNone/>
            </a:pPr>
            <a:endParaRPr lang="en-AU" dirty="0"/>
          </a:p>
          <a:p>
            <a:pPr marL="0" indent="0">
              <a:buNone/>
            </a:pPr>
            <a:r>
              <a:rPr lang="en-AU" dirty="0" smtClean="0"/>
              <a:t>This </a:t>
            </a:r>
            <a:r>
              <a:rPr lang="en-AU" dirty="0"/>
              <a:t>phenomenon is most likely to occur on </a:t>
            </a:r>
            <a:r>
              <a:rPr lang="en-AU" b="1" i="1" dirty="0">
                <a:solidFill>
                  <a:srgbClr val="FF0000"/>
                </a:solidFill>
              </a:rPr>
              <a:t>hard tasks, hard items, when failure is likely</a:t>
            </a:r>
            <a:r>
              <a:rPr lang="en-AU" dirty="0"/>
              <a:t>, suggesting </a:t>
            </a:r>
            <a:r>
              <a:rPr lang="en-AU" b="1" i="1" dirty="0">
                <a:solidFill>
                  <a:srgbClr val="FF0000"/>
                </a:solidFill>
              </a:rPr>
              <a:t>people think their knowledge is more accurate than it actually is</a:t>
            </a:r>
            <a:r>
              <a:rPr lang="en-AU" dirty="0" smtClean="0"/>
              <a:t>.</a:t>
            </a:r>
          </a:p>
          <a:p>
            <a:pPr marL="0" indent="0">
              <a:buNone/>
            </a:pPr>
            <a:endParaRPr lang="en-AU" dirty="0"/>
          </a:p>
          <a:p>
            <a:pPr marL="0" indent="0">
              <a:buNone/>
            </a:pPr>
            <a:r>
              <a:rPr lang="en-AU" dirty="0"/>
              <a:t>Overconfidence can be beneficial to individual self-esteem as well as giving an individual the will to succeed in their desired goal. Just believing in oneself may give one the will to take one's </a:t>
            </a:r>
            <a:r>
              <a:rPr lang="en-AU" dirty="0" err="1"/>
              <a:t>endeavors</a:t>
            </a:r>
            <a:r>
              <a:rPr lang="en-AU" dirty="0"/>
              <a:t> further than those who do not. </a:t>
            </a:r>
            <a:r>
              <a:rPr lang="en-AU" b="1" baseline="30000" dirty="0"/>
              <a:t>[2</a:t>
            </a:r>
            <a:r>
              <a:rPr lang="en-AU" b="1" baseline="30000" dirty="0" smtClean="0"/>
              <a:t>]</a:t>
            </a:r>
          </a:p>
          <a:p>
            <a:pPr marL="0" indent="0">
              <a:buNone/>
            </a:pPr>
            <a:endParaRPr lang="en-AU" dirty="0"/>
          </a:p>
          <a:p>
            <a:pPr marL="0" indent="0">
              <a:buNone/>
            </a:pPr>
            <a:r>
              <a:rPr lang="en-AU" dirty="0"/>
              <a:t>Overconfidence has been called the most </a:t>
            </a:r>
            <a:r>
              <a:rPr lang="en-AU" b="1" i="1" dirty="0">
                <a:solidFill>
                  <a:srgbClr val="FF0000"/>
                </a:solidFill>
              </a:rPr>
              <a:t>“pervasive and potentially catastrophic”</a:t>
            </a:r>
            <a:r>
              <a:rPr lang="en-AU" dirty="0"/>
              <a:t> of all the cognitive biases to which human beings fall victim. </a:t>
            </a:r>
            <a:r>
              <a:rPr lang="en-AU" b="1" baseline="30000" dirty="0"/>
              <a:t>[3] </a:t>
            </a:r>
            <a:r>
              <a:rPr lang="en-AU" dirty="0"/>
              <a:t>It has been blamed for lawsuits, strikes, wars, and stock market bubbles and crashes.</a:t>
            </a:r>
          </a:p>
          <a:p>
            <a:pPr marL="0" indent="0">
              <a:buNone/>
            </a:pPr>
            <a:endParaRPr lang="en-AU" dirty="0"/>
          </a:p>
        </p:txBody>
      </p:sp>
    </p:spTree>
    <p:extLst>
      <p:ext uri="{BB962C8B-B14F-4D97-AF65-F5344CB8AC3E}">
        <p14:creationId xmlns:p14="http://schemas.microsoft.com/office/powerpoint/2010/main" val="1194953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87888"/>
          </a:xfrm>
        </p:spPr>
        <p:txBody>
          <a:bodyPr/>
          <a:lstStyle/>
          <a:p>
            <a:pPr marL="0" indent="0">
              <a:buNone/>
            </a:pPr>
            <a:r>
              <a:rPr lang="en-AU" i="1" dirty="0" smtClean="0"/>
              <a:t>Valuations are a matter of opinion, that is say, judgments made by professional experts.</a:t>
            </a:r>
          </a:p>
          <a:p>
            <a:pPr marL="0" indent="0">
              <a:buNone/>
            </a:pPr>
            <a:endParaRPr lang="en-AU" i="1" dirty="0"/>
          </a:p>
          <a:p>
            <a:pPr marL="0" indent="0">
              <a:buNone/>
            </a:pPr>
            <a:r>
              <a:rPr lang="en-AU" i="1" dirty="0" smtClean="0"/>
              <a:t>But keep in mind that</a:t>
            </a:r>
          </a:p>
          <a:p>
            <a:pPr marL="0" indent="0">
              <a:buNone/>
            </a:pPr>
            <a:endParaRPr lang="en-AU" i="1" dirty="0"/>
          </a:p>
          <a:p>
            <a:pPr marL="0" indent="0">
              <a:buNone/>
            </a:pPr>
            <a:r>
              <a:rPr lang="en-AU" b="1" i="1" dirty="0" smtClean="0">
                <a:solidFill>
                  <a:srgbClr val="FF0000"/>
                </a:solidFill>
              </a:rPr>
              <a:t>"</a:t>
            </a:r>
            <a:r>
              <a:rPr lang="en-AU" b="1" i="1" dirty="0">
                <a:solidFill>
                  <a:srgbClr val="FF0000"/>
                </a:solidFill>
              </a:rPr>
              <a:t>Overconfident professionals </a:t>
            </a:r>
            <a:r>
              <a:rPr lang="en-AU" b="1" i="1" u="sng" dirty="0">
                <a:solidFill>
                  <a:srgbClr val="FF0000"/>
                </a:solidFill>
              </a:rPr>
              <a:t>sincerely</a:t>
            </a:r>
            <a:r>
              <a:rPr lang="en-AU" b="1" i="1" dirty="0">
                <a:solidFill>
                  <a:srgbClr val="FF0000"/>
                </a:solidFill>
              </a:rPr>
              <a:t> believe they have expertise, act as experts and look like experts. You will have to struggle to remind yourself that they may be in the grip of an illusion."</a:t>
            </a:r>
            <a:endParaRPr lang="en-AU" b="1" dirty="0">
              <a:solidFill>
                <a:srgbClr val="FF0000"/>
              </a:solidFill>
            </a:endParaRPr>
          </a:p>
          <a:p>
            <a:pPr marL="0" indent="0" algn="r">
              <a:buNone/>
            </a:pPr>
            <a:endParaRPr lang="en-AU" i="1" dirty="0" smtClean="0"/>
          </a:p>
          <a:p>
            <a:pPr marL="0" indent="0" algn="r">
              <a:buNone/>
            </a:pPr>
            <a:endParaRPr lang="en-AU" i="1" dirty="0"/>
          </a:p>
          <a:p>
            <a:pPr marL="0" indent="0" algn="r">
              <a:buNone/>
            </a:pPr>
            <a:r>
              <a:rPr lang="en-AU" i="1" dirty="0" smtClean="0"/>
              <a:t>Daniel </a:t>
            </a:r>
            <a:r>
              <a:rPr lang="en-AU" i="1" dirty="0"/>
              <a:t>Kahneman </a:t>
            </a:r>
            <a:r>
              <a:rPr lang="en-AU" b="1" baseline="30000" dirty="0"/>
              <a:t>[4]</a:t>
            </a:r>
            <a:endParaRPr lang="en-AU" dirty="0"/>
          </a:p>
          <a:p>
            <a:endParaRPr lang="en-AU" dirty="0"/>
          </a:p>
        </p:txBody>
      </p:sp>
    </p:spTree>
    <p:extLst>
      <p:ext uri="{BB962C8B-B14F-4D97-AF65-F5344CB8AC3E}">
        <p14:creationId xmlns:p14="http://schemas.microsoft.com/office/powerpoint/2010/main" val="35929078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pPr algn="ctr"/>
            <a:r>
              <a:rPr lang="en-AU" b="1" cap="small" dirty="0" smtClean="0"/>
              <a:t>References</a:t>
            </a:r>
            <a:endParaRPr lang="en-AU" dirty="0"/>
          </a:p>
        </p:txBody>
      </p:sp>
      <p:sp>
        <p:nvSpPr>
          <p:cNvPr id="3" name="Content Placeholder 2"/>
          <p:cNvSpPr>
            <a:spLocks noGrp="1"/>
          </p:cNvSpPr>
          <p:nvPr>
            <p:ph idx="1"/>
          </p:nvPr>
        </p:nvSpPr>
        <p:spPr>
          <a:xfrm>
            <a:off x="457200" y="1340768"/>
            <a:ext cx="8229600" cy="4680520"/>
          </a:xfrm>
        </p:spPr>
        <p:txBody>
          <a:bodyPr>
            <a:normAutofit fontScale="77500" lnSpcReduction="20000"/>
          </a:bodyPr>
          <a:lstStyle/>
          <a:p>
            <a:pPr marL="444500" indent="-444500">
              <a:buNone/>
            </a:pPr>
            <a:r>
              <a:rPr lang="en-AU" b="1" baseline="30000" dirty="0"/>
              <a:t>[1]</a:t>
            </a:r>
            <a:r>
              <a:rPr lang="en-AU" dirty="0"/>
              <a:t>	</a:t>
            </a:r>
            <a:r>
              <a:rPr lang="en-AU" dirty="0" err="1"/>
              <a:t>Burmeister</a:t>
            </a:r>
            <a:r>
              <a:rPr lang="en-AU" dirty="0"/>
              <a:t>, Basil B. (March 1988) </a:t>
            </a:r>
            <a:r>
              <a:rPr lang="en-AU" i="1" dirty="0"/>
              <a:t>From Resource to reality: A critical review of the achievements of new Australian gold mining projects during the period January 1983 to September 1987</a:t>
            </a:r>
            <a:r>
              <a:rPr lang="en-AU" dirty="0"/>
              <a:t>; A Dissertation in partial fulfilment of the Degree of Master of Geoscience; Macquarie University Minerals and Energy Economics Centre, Sydney; March 1988</a:t>
            </a:r>
            <a:r>
              <a:rPr lang="en-AU" dirty="0" smtClean="0"/>
              <a:t>.</a:t>
            </a:r>
          </a:p>
          <a:p>
            <a:pPr marL="444500" indent="-444500">
              <a:buNone/>
            </a:pPr>
            <a:endParaRPr lang="en-AU" dirty="0"/>
          </a:p>
          <a:p>
            <a:pPr marL="444500" indent="-444500">
              <a:buNone/>
            </a:pPr>
            <a:r>
              <a:rPr lang="en-AU" b="1" baseline="30000" dirty="0"/>
              <a:t>[2]</a:t>
            </a:r>
            <a:r>
              <a:rPr lang="en-AU" dirty="0"/>
              <a:t>	Fowler, James H.; Johnson, Dominic D. P. (7 Jan 2011) </a:t>
            </a:r>
            <a:r>
              <a:rPr lang="en-AU" i="1" dirty="0"/>
              <a:t>On Overconfidence.</a:t>
            </a:r>
            <a:r>
              <a:rPr lang="en-AU" dirty="0"/>
              <a:t> Seed Magazine. ISSN 1499-0679</a:t>
            </a:r>
            <a:r>
              <a:rPr lang="en-AU" dirty="0" smtClean="0"/>
              <a:t>.</a:t>
            </a:r>
          </a:p>
          <a:p>
            <a:pPr marL="444500" indent="-444500">
              <a:buNone/>
            </a:pPr>
            <a:endParaRPr lang="en-AU" dirty="0"/>
          </a:p>
          <a:p>
            <a:pPr marL="444500" indent="-444500">
              <a:buNone/>
            </a:pPr>
            <a:r>
              <a:rPr lang="en-AU" b="1" baseline="30000" dirty="0"/>
              <a:t>[3]</a:t>
            </a:r>
            <a:r>
              <a:rPr lang="en-AU" dirty="0"/>
              <a:t>	</a:t>
            </a:r>
            <a:r>
              <a:rPr lang="en-AU" dirty="0" err="1"/>
              <a:t>Plous</a:t>
            </a:r>
            <a:r>
              <a:rPr lang="en-AU" dirty="0"/>
              <a:t>, Scott (1993) </a:t>
            </a:r>
            <a:r>
              <a:rPr lang="en-AU" i="1" dirty="0"/>
              <a:t>The Psychology of Judgment and Decision Making</a:t>
            </a:r>
            <a:r>
              <a:rPr lang="en-AU" dirty="0"/>
              <a:t>. McGraw-Hill Education. ISBN 978-0-07-050477-6</a:t>
            </a:r>
            <a:r>
              <a:rPr lang="en-AU" dirty="0" smtClean="0"/>
              <a:t>.</a:t>
            </a:r>
          </a:p>
          <a:p>
            <a:pPr marL="444500" indent="-444500">
              <a:buNone/>
            </a:pPr>
            <a:endParaRPr lang="en-AU" dirty="0"/>
          </a:p>
          <a:p>
            <a:pPr marL="444500" indent="-444500">
              <a:buNone/>
            </a:pPr>
            <a:r>
              <a:rPr lang="en-AU" b="1" baseline="30000" dirty="0"/>
              <a:t>[4]</a:t>
            </a:r>
            <a:r>
              <a:rPr lang="en-AU" dirty="0"/>
              <a:t>	Kahneman, Daniel (19 October 2011) </a:t>
            </a:r>
            <a:r>
              <a:rPr lang="en-AU" i="1" dirty="0"/>
              <a:t>Don't Blink! The Hazards of Confidence</a:t>
            </a:r>
            <a:r>
              <a:rPr lang="en-AU" dirty="0"/>
              <a:t>. New York Times. Adapted from: Kahneman, Daniel (2011). </a:t>
            </a:r>
            <a:r>
              <a:rPr lang="en-AU" i="1" dirty="0"/>
              <a:t>Thinking, Fast and Slow</a:t>
            </a:r>
            <a:r>
              <a:rPr lang="en-AU" dirty="0"/>
              <a:t>. Farrar, Straus and Giroux. ISBN 978-1-4299-6935-2.</a:t>
            </a:r>
          </a:p>
          <a:p>
            <a:pPr marL="0" indent="0">
              <a:buNone/>
            </a:pPr>
            <a:endParaRPr lang="en-AU" dirty="0"/>
          </a:p>
        </p:txBody>
      </p:sp>
    </p:spTree>
    <p:extLst>
      <p:ext uri="{BB962C8B-B14F-4D97-AF65-F5344CB8AC3E}">
        <p14:creationId xmlns:p14="http://schemas.microsoft.com/office/powerpoint/2010/main" val="4074003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AU" dirty="0" smtClean="0"/>
              <a:t>End</a:t>
            </a:r>
            <a:br>
              <a:rPr lang="en-AU" dirty="0" smtClean="0"/>
            </a:br>
            <a:endParaRPr lang="en-AU" dirty="0"/>
          </a:p>
        </p:txBody>
      </p:sp>
      <p:sp>
        <p:nvSpPr>
          <p:cNvPr id="3" name="Subtitle 2"/>
          <p:cNvSpPr>
            <a:spLocks noGrp="1"/>
          </p:cNvSpPr>
          <p:nvPr>
            <p:ph type="subTitle" idx="1"/>
          </p:nvPr>
        </p:nvSpPr>
        <p:spPr/>
        <p:txBody>
          <a:bodyPr>
            <a:normAutofit lnSpcReduction="10000"/>
          </a:bodyPr>
          <a:lstStyle/>
          <a:p>
            <a:pPr algn="ctr">
              <a:spcBef>
                <a:spcPct val="0"/>
              </a:spcBef>
            </a:pPr>
            <a:endParaRPr lang="en-AU" sz="5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endParaRPr>
          </a:p>
          <a:p>
            <a:pPr algn="ctr">
              <a:spcBef>
                <a:spcPct val="0"/>
              </a:spcBef>
            </a:pPr>
            <a:r>
              <a:rPr lang="en-AU" sz="5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rPr>
              <a:t>Questions?</a:t>
            </a:r>
          </a:p>
        </p:txBody>
      </p:sp>
    </p:spTree>
    <p:extLst>
      <p:ext uri="{BB962C8B-B14F-4D97-AF65-F5344CB8AC3E}">
        <p14:creationId xmlns:p14="http://schemas.microsoft.com/office/powerpoint/2010/main" val="1635020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916832"/>
            <a:ext cx="8021972" cy="2650921"/>
          </a:xfrm>
        </p:spPr>
        <p:txBody>
          <a:bodyPr>
            <a:normAutofit/>
          </a:bodyPr>
          <a:lstStyle/>
          <a:p>
            <a:pPr algn="ctr"/>
            <a:r>
              <a:rPr lang="en-AU" dirty="0" smtClean="0">
                <a:solidFill>
                  <a:schemeClr val="tx1"/>
                </a:solidFill>
              </a:rPr>
              <a:t>THE VALUATION</a:t>
            </a:r>
            <a:br>
              <a:rPr lang="en-AU" dirty="0" smtClean="0">
                <a:solidFill>
                  <a:schemeClr val="tx1"/>
                </a:solidFill>
              </a:rPr>
            </a:br>
            <a:r>
              <a:rPr lang="en-AU" dirty="0" smtClean="0">
                <a:solidFill>
                  <a:schemeClr val="tx1"/>
                </a:solidFill>
              </a:rPr>
              <a:t>OF MINERAL PROJECTS</a:t>
            </a:r>
            <a:endParaRPr lang="en-AU" sz="3200" dirty="0"/>
          </a:p>
        </p:txBody>
      </p:sp>
      <p:pic>
        <p:nvPicPr>
          <p:cNvPr id="4"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369677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456"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5</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67544" y="1196752"/>
            <a:ext cx="7632848" cy="5124480"/>
          </a:xfrm>
          <a:prstGeom prst="rect">
            <a:avLst/>
          </a:prstGeom>
          <a:noFill/>
        </p:spPr>
        <p:txBody>
          <a:bodyPr wrap="square" rtlCol="0">
            <a:spAutoFit/>
          </a:bodyPr>
          <a:lstStyle/>
          <a:p>
            <a:pPr marL="0" lvl="1"/>
            <a:r>
              <a:rPr lang="en-AU" sz="2000" b="1" dirty="0" smtClean="0"/>
              <a:t>WHY ARE MINERAL PROPERTY VALUATIONS REQUIRED?</a:t>
            </a:r>
          </a:p>
          <a:p>
            <a:endParaRPr lang="en-AU" sz="1600" b="1" dirty="0" smtClean="0"/>
          </a:p>
          <a:p>
            <a:pPr marL="285750" indent="-285750">
              <a:buFont typeface="Arial" panose="020B0604020202020204" pitchFamily="34" charset="0"/>
              <a:buChar char="•"/>
            </a:pPr>
            <a:r>
              <a:rPr lang="en-AU" sz="1600" b="1" dirty="0" smtClean="0">
                <a:solidFill>
                  <a:schemeClr val="accent4">
                    <a:lumMod val="60000"/>
                    <a:lumOff val="40000"/>
                  </a:schemeClr>
                </a:solidFill>
              </a:rPr>
              <a:t>Valuation</a:t>
            </a:r>
            <a:r>
              <a:rPr lang="en-AU" sz="1600" dirty="0" smtClean="0"/>
              <a:t> </a:t>
            </a:r>
            <a:r>
              <a:rPr lang="en-AU" sz="1600" dirty="0"/>
              <a:t>is the process of estimating what something is worth</a:t>
            </a:r>
            <a:r>
              <a:rPr lang="en-AU" sz="1600" dirty="0" smtClean="0"/>
              <a:t>. </a:t>
            </a:r>
            <a:r>
              <a:rPr lang="en-AU" sz="1600" dirty="0"/>
              <a:t>Items that are usually valued are </a:t>
            </a:r>
            <a:r>
              <a:rPr lang="en-AU" sz="1600" dirty="0" smtClean="0"/>
              <a:t>financial assets </a:t>
            </a:r>
            <a:r>
              <a:rPr lang="en-AU" sz="1600" dirty="0"/>
              <a:t>or </a:t>
            </a:r>
            <a:r>
              <a:rPr lang="en-AU" sz="1600" dirty="0" smtClean="0"/>
              <a:t>liabilities where there is no immediate market value.</a:t>
            </a:r>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smtClean="0"/>
              <a:t>Valuations </a:t>
            </a:r>
            <a:r>
              <a:rPr lang="en-AU" sz="1600" dirty="0"/>
              <a:t>can be done on assets (for example, </a:t>
            </a:r>
            <a:r>
              <a:rPr lang="en-AU" sz="1600" dirty="0" smtClean="0"/>
              <a:t>mineral properties at any stage of development) </a:t>
            </a:r>
            <a:r>
              <a:rPr lang="en-AU" sz="1600" dirty="0"/>
              <a:t>or on liabilities </a:t>
            </a:r>
            <a:r>
              <a:rPr lang="en-AU" sz="1600" dirty="0" smtClean="0"/>
              <a:t>of a company.</a:t>
            </a:r>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smtClean="0"/>
              <a:t>Valuations </a:t>
            </a:r>
            <a:r>
              <a:rPr lang="en-AU" sz="1600" dirty="0"/>
              <a:t>are needed for many reasons such as investment analysis, capital budgeting, merger and acquisition transactions, financial reporting, taxable </a:t>
            </a:r>
            <a:r>
              <a:rPr lang="en-AU" sz="1600" dirty="0" smtClean="0"/>
              <a:t>events, </a:t>
            </a:r>
            <a:r>
              <a:rPr lang="en-AU" sz="1600" dirty="0"/>
              <a:t>and in litigation</a:t>
            </a:r>
            <a:r>
              <a:rPr lang="en-AU" sz="1600" dirty="0" smtClean="0"/>
              <a:t>.</a:t>
            </a:r>
          </a:p>
          <a:p>
            <a:pPr marL="285750" indent="-285750">
              <a:buFont typeface="Arial" panose="020B0604020202020204" pitchFamily="34" charset="0"/>
              <a:buChar char="•"/>
            </a:pPr>
            <a:endParaRPr lang="en-AU" sz="1600" dirty="0"/>
          </a:p>
          <a:p>
            <a:pPr marL="285750" indent="-285750">
              <a:buFont typeface="Arial" panose="020B0604020202020204" pitchFamily="34" charset="0"/>
              <a:buChar char="•"/>
            </a:pPr>
            <a:r>
              <a:rPr lang="en-AU" sz="1600" dirty="0" smtClean="0"/>
              <a:t>Valuations are often required by statutory bodies such as:</a:t>
            </a:r>
          </a:p>
          <a:p>
            <a:pPr marL="742950" lvl="1" indent="-285750">
              <a:spcBef>
                <a:spcPts val="600"/>
              </a:spcBef>
              <a:spcAft>
                <a:spcPts val="600"/>
              </a:spcAft>
              <a:buFont typeface="Courier New" panose="02070309020205020404" pitchFamily="49" charset="0"/>
              <a:buChar char="o"/>
            </a:pPr>
            <a:r>
              <a:rPr lang="en-AU" sz="1600" dirty="0" smtClean="0"/>
              <a:t>Australian Taxation Office</a:t>
            </a:r>
          </a:p>
          <a:p>
            <a:pPr marL="742950" lvl="1" indent="-285750">
              <a:spcBef>
                <a:spcPts val="600"/>
              </a:spcBef>
              <a:spcAft>
                <a:spcPts val="600"/>
              </a:spcAft>
              <a:buFont typeface="Courier New" panose="02070309020205020404" pitchFamily="49" charset="0"/>
              <a:buChar char="o"/>
            </a:pPr>
            <a:r>
              <a:rPr lang="en-AU" sz="1600" dirty="0" smtClean="0"/>
              <a:t>States Stamp Duty offices</a:t>
            </a:r>
          </a:p>
          <a:p>
            <a:pPr marL="742950" lvl="1" indent="-285750">
              <a:spcBef>
                <a:spcPts val="600"/>
              </a:spcBef>
              <a:spcAft>
                <a:spcPts val="600"/>
              </a:spcAft>
              <a:buFont typeface="Courier New" panose="02070309020205020404" pitchFamily="49" charset="0"/>
              <a:buChar char="o"/>
            </a:pPr>
            <a:r>
              <a:rPr lang="en-AU" sz="1600" dirty="0" smtClean="0"/>
              <a:t>Australian Stock Exchange fro IPOs, mergers and acquisitions, etc</a:t>
            </a:r>
          </a:p>
          <a:p>
            <a:pPr marL="742950" lvl="1" indent="-285750">
              <a:spcBef>
                <a:spcPts val="600"/>
              </a:spcBef>
              <a:spcAft>
                <a:spcPts val="600"/>
              </a:spcAft>
              <a:buFont typeface="Courier New" panose="02070309020205020404" pitchFamily="49" charset="0"/>
              <a:buChar char="o"/>
            </a:pPr>
            <a:r>
              <a:rPr lang="en-AU" sz="1600" dirty="0" smtClean="0"/>
              <a:t>Courts of Law for commercial litigation cases</a:t>
            </a:r>
            <a:endParaRPr lang="en-AU" sz="1600" dirty="0"/>
          </a:p>
        </p:txBody>
      </p:sp>
    </p:spTree>
    <p:extLst>
      <p:ext uri="{BB962C8B-B14F-4D97-AF65-F5344CB8AC3E}">
        <p14:creationId xmlns:p14="http://schemas.microsoft.com/office/powerpoint/2010/main" val="3969172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456"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6</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67544" y="1196752"/>
            <a:ext cx="7632848" cy="4770537"/>
          </a:xfrm>
          <a:prstGeom prst="rect">
            <a:avLst/>
          </a:prstGeom>
          <a:noFill/>
        </p:spPr>
        <p:txBody>
          <a:bodyPr wrap="square" rtlCol="0">
            <a:spAutoFit/>
          </a:bodyPr>
          <a:lstStyle/>
          <a:p>
            <a:pPr lvl="1"/>
            <a:endParaRPr lang="en-AU" sz="1600" dirty="0"/>
          </a:p>
          <a:p>
            <a:pPr marL="0" lvl="1"/>
            <a:r>
              <a:rPr lang="en-AU" sz="2000" b="1" dirty="0"/>
              <a:t>WHAT IS VALUE</a:t>
            </a:r>
            <a:r>
              <a:rPr lang="en-AU" sz="2000" b="1" dirty="0" smtClean="0"/>
              <a:t>?</a:t>
            </a:r>
          </a:p>
          <a:p>
            <a:endParaRPr lang="en-AU" dirty="0" smtClean="0"/>
          </a:p>
          <a:p>
            <a:r>
              <a:rPr lang="en-AU" dirty="0" smtClean="0"/>
              <a:t>“</a:t>
            </a:r>
            <a:r>
              <a:rPr lang="en-AU" sz="1600" b="1" dirty="0">
                <a:solidFill>
                  <a:schemeClr val="accent4">
                    <a:lumMod val="60000"/>
                    <a:lumOff val="40000"/>
                  </a:schemeClr>
                </a:solidFill>
              </a:rPr>
              <a:t>Value</a:t>
            </a:r>
            <a:r>
              <a:rPr lang="en-AU" dirty="0" smtClean="0"/>
              <a:t>” </a:t>
            </a:r>
            <a:r>
              <a:rPr lang="en-AU" dirty="0"/>
              <a:t>is defined in the VALMIN Code as:</a:t>
            </a:r>
          </a:p>
          <a:p>
            <a:endParaRPr lang="en-AU" dirty="0" smtClean="0"/>
          </a:p>
          <a:p>
            <a:endParaRPr lang="en-AU" dirty="0"/>
          </a:p>
          <a:p>
            <a:pPr lvl="1"/>
            <a:r>
              <a:rPr lang="en-AU" sz="2000" i="1" dirty="0" smtClean="0"/>
              <a:t>… </a:t>
            </a:r>
            <a:r>
              <a:rPr lang="en-AU" sz="2000" i="1" dirty="0"/>
              <a:t>the fair market value of a mineral or petroleum asset or security. It is the amount of money (or the cash equivalent of some other consideration) determined by the expert in accordance with the provisions of the VALMIN Code for which the mineral or petroleum asset or security should change hands on the valuation date in an open and unrestricted market between a willing buyer and a willing seller in an “arm’s length” transaction, with each party acting knowledgeably, prudently and without compulsion.'</a:t>
            </a:r>
            <a:endParaRPr lang="en-AU" i="1" dirty="0"/>
          </a:p>
          <a:p>
            <a:pPr marL="0" lvl="1"/>
            <a:endParaRPr lang="en-AU" sz="1600" b="1" dirty="0"/>
          </a:p>
        </p:txBody>
      </p:sp>
    </p:spTree>
    <p:extLst>
      <p:ext uri="{BB962C8B-B14F-4D97-AF65-F5344CB8AC3E}">
        <p14:creationId xmlns:p14="http://schemas.microsoft.com/office/powerpoint/2010/main" val="1585245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456"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7</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67544" y="1196752"/>
            <a:ext cx="7632848" cy="5432256"/>
          </a:xfrm>
          <a:prstGeom prst="rect">
            <a:avLst/>
          </a:prstGeom>
          <a:noFill/>
        </p:spPr>
        <p:txBody>
          <a:bodyPr wrap="square" rtlCol="0">
            <a:spAutoFit/>
          </a:bodyPr>
          <a:lstStyle/>
          <a:p>
            <a:pPr lvl="1"/>
            <a:endParaRPr lang="en-AU" sz="1600" dirty="0"/>
          </a:p>
          <a:p>
            <a:pPr marL="0" lvl="1"/>
            <a:r>
              <a:rPr lang="en-AU" sz="2000" b="1" dirty="0"/>
              <a:t>WHAT IS VALUE</a:t>
            </a:r>
            <a:r>
              <a:rPr lang="en-AU" sz="2000" b="1" dirty="0" smtClean="0"/>
              <a:t>?</a:t>
            </a:r>
          </a:p>
          <a:p>
            <a:pPr marL="0" lvl="1"/>
            <a:endParaRPr lang="en-AU" sz="1600" b="1" dirty="0"/>
          </a:p>
          <a:p>
            <a:pPr marL="285750" lvl="1" indent="-285750">
              <a:spcBef>
                <a:spcPts val="600"/>
              </a:spcBef>
              <a:spcAft>
                <a:spcPts val="600"/>
              </a:spcAft>
              <a:buFont typeface="Arial" panose="020B0604020202020204" pitchFamily="34" charset="0"/>
              <a:buChar char="•"/>
            </a:pPr>
            <a:r>
              <a:rPr lang="en-AU" sz="2000" dirty="0" smtClean="0"/>
              <a:t>In an strict economic sense, </a:t>
            </a:r>
            <a:r>
              <a:rPr lang="en-AU" sz="2000" b="1" dirty="0" smtClean="0">
                <a:solidFill>
                  <a:schemeClr val="accent4">
                    <a:lumMod val="60000"/>
                    <a:lumOff val="40000"/>
                  </a:schemeClr>
                </a:solidFill>
              </a:rPr>
              <a:t>value</a:t>
            </a:r>
            <a:r>
              <a:rPr lang="en-AU" sz="2000" dirty="0" smtClean="0"/>
              <a:t> is an </a:t>
            </a:r>
            <a:r>
              <a:rPr lang="en-AU" sz="2000" dirty="0"/>
              <a:t>amount, as </a:t>
            </a:r>
            <a:r>
              <a:rPr lang="en-AU" sz="2000" dirty="0" smtClean="0"/>
              <a:t>goods</a:t>
            </a:r>
            <a:r>
              <a:rPr lang="en-AU" sz="2000" dirty="0"/>
              <a:t>, services, or money, considered to be a fair and suitable equivalent for something else; a </a:t>
            </a:r>
            <a:r>
              <a:rPr lang="en-AU" sz="2000" b="1" dirty="0">
                <a:solidFill>
                  <a:schemeClr val="accent4">
                    <a:lumMod val="60000"/>
                    <a:lumOff val="40000"/>
                  </a:schemeClr>
                </a:solidFill>
              </a:rPr>
              <a:t>fair price </a:t>
            </a:r>
            <a:r>
              <a:rPr lang="en-AU" sz="2000" dirty="0"/>
              <a:t>or </a:t>
            </a:r>
            <a:r>
              <a:rPr lang="en-AU" sz="2000" b="1" dirty="0" smtClean="0">
                <a:solidFill>
                  <a:schemeClr val="accent4">
                    <a:lumMod val="60000"/>
                    <a:lumOff val="40000"/>
                  </a:schemeClr>
                </a:solidFill>
              </a:rPr>
              <a:t>return</a:t>
            </a:r>
            <a:endParaRPr lang="en-AU" sz="2000" dirty="0" smtClean="0"/>
          </a:p>
          <a:p>
            <a:pPr marL="285750" lvl="1" indent="-285750">
              <a:spcBef>
                <a:spcPts val="600"/>
              </a:spcBef>
              <a:spcAft>
                <a:spcPts val="600"/>
              </a:spcAft>
              <a:buFont typeface="Arial" panose="020B0604020202020204" pitchFamily="34" charset="0"/>
              <a:buChar char="•"/>
            </a:pPr>
            <a:r>
              <a:rPr lang="en-AU" sz="2000" dirty="0" smtClean="0"/>
              <a:t>In an arm’s length transaction between a willing buyer and willing seller, value is the </a:t>
            </a:r>
            <a:r>
              <a:rPr lang="en-AU" sz="2000" b="1" dirty="0">
                <a:solidFill>
                  <a:schemeClr val="accent4">
                    <a:lumMod val="60000"/>
                    <a:lumOff val="40000"/>
                  </a:schemeClr>
                </a:solidFill>
              </a:rPr>
              <a:t>price </a:t>
            </a:r>
            <a:r>
              <a:rPr lang="en-AU" sz="2000" dirty="0" smtClean="0"/>
              <a:t>agreed by the parties to the transaction</a:t>
            </a:r>
            <a:endParaRPr lang="en-AU" sz="2000" dirty="0"/>
          </a:p>
          <a:p>
            <a:pPr marL="285750" lvl="1" indent="-285750">
              <a:spcBef>
                <a:spcPts val="600"/>
              </a:spcBef>
              <a:spcAft>
                <a:spcPts val="600"/>
              </a:spcAft>
              <a:buFont typeface="Arial" panose="020B0604020202020204" pitchFamily="34" charset="0"/>
              <a:buChar char="•"/>
            </a:pPr>
            <a:r>
              <a:rPr lang="en-AU" sz="2000" dirty="0" smtClean="0"/>
              <a:t>Value often needs to take into account considerations such as</a:t>
            </a:r>
          </a:p>
          <a:p>
            <a:pPr marL="800100" lvl="2" indent="-342900">
              <a:spcBef>
                <a:spcPts val="600"/>
              </a:spcBef>
              <a:spcAft>
                <a:spcPts val="600"/>
              </a:spcAft>
              <a:buFont typeface="Courier New" panose="02070309020205020404" pitchFamily="49" charset="0"/>
              <a:buChar char="o"/>
            </a:pPr>
            <a:r>
              <a:rPr lang="en-AU" sz="2000" dirty="0" smtClean="0"/>
              <a:t>Synergies</a:t>
            </a:r>
          </a:p>
          <a:p>
            <a:pPr marL="800100" lvl="2" indent="-342900">
              <a:spcBef>
                <a:spcPts val="600"/>
              </a:spcBef>
              <a:spcAft>
                <a:spcPts val="600"/>
              </a:spcAft>
              <a:buFont typeface="Courier New" panose="02070309020205020404" pitchFamily="49" charset="0"/>
              <a:buChar char="o"/>
            </a:pPr>
            <a:r>
              <a:rPr lang="en-AU" sz="2000" dirty="0" smtClean="0"/>
              <a:t>Particular </a:t>
            </a:r>
            <a:r>
              <a:rPr lang="en-AU" sz="2000" dirty="0"/>
              <a:t>circumstances</a:t>
            </a:r>
          </a:p>
          <a:p>
            <a:pPr marL="800100" lvl="2" indent="-342900">
              <a:spcBef>
                <a:spcPts val="600"/>
              </a:spcBef>
              <a:spcAft>
                <a:spcPts val="600"/>
              </a:spcAft>
              <a:buFont typeface="Courier New" panose="02070309020205020404" pitchFamily="49" charset="0"/>
              <a:buChar char="o"/>
            </a:pPr>
            <a:r>
              <a:rPr lang="en-AU" sz="2000" dirty="0" smtClean="0"/>
              <a:t>Discounts &amp; premiums</a:t>
            </a:r>
          </a:p>
          <a:p>
            <a:pPr marL="800100" lvl="2" indent="-342900">
              <a:spcBef>
                <a:spcPts val="600"/>
              </a:spcBef>
              <a:spcAft>
                <a:spcPts val="600"/>
              </a:spcAft>
              <a:buFont typeface="Courier New" panose="02070309020205020404" pitchFamily="49" charset="0"/>
              <a:buChar char="o"/>
            </a:pPr>
            <a:r>
              <a:rPr lang="en-AU" sz="2000" dirty="0" smtClean="0"/>
              <a:t>Time of the transaction</a:t>
            </a:r>
          </a:p>
          <a:p>
            <a:pPr marL="800100" lvl="2" indent="-342900">
              <a:spcBef>
                <a:spcPts val="600"/>
              </a:spcBef>
              <a:spcAft>
                <a:spcPts val="600"/>
              </a:spcAft>
              <a:buFont typeface="Courier New" panose="02070309020205020404" pitchFamily="49" charset="0"/>
              <a:buChar char="o"/>
            </a:pPr>
            <a:r>
              <a:rPr lang="en-AU" sz="2000" dirty="0" smtClean="0"/>
              <a:t>Market </a:t>
            </a:r>
            <a:r>
              <a:rPr lang="en-AU" sz="2000" dirty="0"/>
              <a:t>&amp; commercial </a:t>
            </a:r>
            <a:r>
              <a:rPr lang="en-AU" sz="2000" dirty="0" smtClean="0"/>
              <a:t>factors</a:t>
            </a:r>
            <a:endParaRPr lang="en-AU" sz="2000" dirty="0"/>
          </a:p>
        </p:txBody>
      </p:sp>
    </p:spTree>
    <p:extLst>
      <p:ext uri="{BB962C8B-B14F-4D97-AF65-F5344CB8AC3E}">
        <p14:creationId xmlns:p14="http://schemas.microsoft.com/office/powerpoint/2010/main" val="1585245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5456"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fld id="{CBD8E150-767B-4950-A4BA-35D91645DDC6}" type="slidenum">
              <a:rPr lang="en-AU" smtClean="0"/>
              <a:pPr/>
              <a:t>8</a:t>
            </a:fld>
            <a:endParaRPr lang="en-AU"/>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11560" y="1052736"/>
            <a:ext cx="7632848" cy="4939814"/>
          </a:xfrm>
          <a:prstGeom prst="rect">
            <a:avLst/>
          </a:prstGeom>
          <a:noFill/>
        </p:spPr>
        <p:txBody>
          <a:bodyPr wrap="square" rtlCol="0">
            <a:spAutoFit/>
          </a:bodyPr>
          <a:lstStyle/>
          <a:p>
            <a:pPr marL="742950" lvl="1" indent="-285750">
              <a:buFont typeface="Arial" panose="020B0604020202020204" pitchFamily="34" charset="0"/>
              <a:buChar char="•"/>
            </a:pPr>
            <a:endParaRPr lang="en-AU" sz="1600" dirty="0"/>
          </a:p>
          <a:p>
            <a:pPr marL="0" lvl="1"/>
            <a:r>
              <a:rPr lang="en-AU" sz="2800" b="1" dirty="0" smtClean="0"/>
              <a:t>WHAT TOOLS ARE AVAILABLE FOR ESTIMATING MINERAL VALUATIONS?</a:t>
            </a:r>
          </a:p>
          <a:p>
            <a:pPr marL="0" lvl="1"/>
            <a:endParaRPr lang="en-AU" sz="2000" b="1" u="sng" dirty="0"/>
          </a:p>
          <a:p>
            <a:pPr marL="0" lvl="1"/>
            <a:endParaRPr lang="en-AU" sz="1000" b="1" dirty="0"/>
          </a:p>
          <a:p>
            <a:pPr marL="285750" lvl="1" indent="-285750">
              <a:spcBef>
                <a:spcPts val="600"/>
              </a:spcBef>
              <a:spcAft>
                <a:spcPts val="600"/>
              </a:spcAft>
              <a:buFont typeface="Arial" panose="020B0604020202020204" pitchFamily="34" charset="0"/>
              <a:buChar char="•"/>
            </a:pPr>
            <a:r>
              <a:rPr lang="en-AU" sz="2400" dirty="0"/>
              <a:t>The VALMIN </a:t>
            </a:r>
            <a:r>
              <a:rPr lang="en-AU" sz="2400" dirty="0" smtClean="0"/>
              <a:t>Code – statutory basis for valuation, not a handbook (</a:t>
            </a:r>
            <a:r>
              <a:rPr lang="en-AU" sz="2400" i="1" dirty="0" smtClean="0"/>
              <a:t>Update pending from 2005</a:t>
            </a:r>
            <a:r>
              <a:rPr lang="en-AU" sz="2400" dirty="0" smtClean="0"/>
              <a:t>) </a:t>
            </a:r>
          </a:p>
          <a:p>
            <a:pPr marL="0" lvl="1">
              <a:spcBef>
                <a:spcPts val="600"/>
              </a:spcBef>
              <a:spcAft>
                <a:spcPts val="600"/>
              </a:spcAft>
            </a:pPr>
            <a:r>
              <a:rPr lang="en-AU" sz="2400" dirty="0" smtClean="0"/>
              <a:t> </a:t>
            </a:r>
            <a:endParaRPr lang="en-AU" sz="2400" dirty="0"/>
          </a:p>
          <a:p>
            <a:pPr marL="285750" lvl="1" indent="-285750">
              <a:spcBef>
                <a:spcPts val="600"/>
              </a:spcBef>
              <a:spcAft>
                <a:spcPts val="600"/>
              </a:spcAft>
              <a:buFont typeface="Arial" panose="020B0604020202020204" pitchFamily="34" charset="0"/>
              <a:buChar char="•"/>
            </a:pPr>
            <a:r>
              <a:rPr lang="en-AU" sz="2400" dirty="0"/>
              <a:t>The JORC </a:t>
            </a:r>
            <a:r>
              <a:rPr lang="en-AU" sz="2400" dirty="0" smtClean="0"/>
              <a:t>Code - basis </a:t>
            </a:r>
            <a:r>
              <a:rPr lang="en-AU" sz="2400" dirty="0"/>
              <a:t>for Mineral Resource and Ore Reserve </a:t>
            </a:r>
            <a:r>
              <a:rPr lang="en-AU" sz="2400" dirty="0" smtClean="0"/>
              <a:t>estimates (</a:t>
            </a:r>
            <a:r>
              <a:rPr lang="en-AU" sz="2400" i="1" dirty="0" smtClean="0"/>
              <a:t>effective 1 Jan 2013</a:t>
            </a:r>
            <a:r>
              <a:rPr lang="en-AU" sz="2400" dirty="0" smtClean="0"/>
              <a:t>)</a:t>
            </a:r>
          </a:p>
          <a:p>
            <a:pPr marL="285750" lvl="1" indent="-285750">
              <a:spcBef>
                <a:spcPts val="600"/>
              </a:spcBef>
              <a:spcAft>
                <a:spcPts val="600"/>
              </a:spcAft>
              <a:buFont typeface="Arial" panose="020B0604020202020204" pitchFamily="34" charset="0"/>
              <a:buChar char="•"/>
            </a:pPr>
            <a:endParaRPr lang="en-AU" sz="2400" dirty="0"/>
          </a:p>
          <a:p>
            <a:pPr marL="285750" lvl="1" indent="-285750">
              <a:spcBef>
                <a:spcPts val="600"/>
              </a:spcBef>
              <a:spcAft>
                <a:spcPts val="600"/>
              </a:spcAft>
              <a:buFont typeface="Arial" panose="020B0604020202020204" pitchFamily="34" charset="0"/>
              <a:buChar char="•"/>
            </a:pPr>
            <a:r>
              <a:rPr lang="en-AU" sz="2400" dirty="0"/>
              <a:t>Technical </a:t>
            </a:r>
            <a:r>
              <a:rPr lang="en-AU" sz="2400" dirty="0" smtClean="0"/>
              <a:t>Appraisals – what are the key areas?</a:t>
            </a:r>
            <a:endParaRPr lang="en-AU" sz="2400" dirty="0"/>
          </a:p>
        </p:txBody>
      </p:sp>
    </p:spTree>
    <p:extLst>
      <p:ext uri="{BB962C8B-B14F-4D97-AF65-F5344CB8AC3E}">
        <p14:creationId xmlns:p14="http://schemas.microsoft.com/office/powerpoint/2010/main" val="1585245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4621" y="114731"/>
            <a:ext cx="6400800" cy="792088"/>
          </a:xfrm>
        </p:spPr>
        <p:txBody>
          <a:bodyPr>
            <a:normAutofit/>
          </a:bodyPr>
          <a:lstStyle/>
          <a:p>
            <a:pPr lvl="0"/>
            <a:r>
              <a:rPr lang="en-AU" sz="1100" dirty="0">
                <a:solidFill>
                  <a:schemeClr val="bg1"/>
                </a:solidFill>
                <a:latin typeface="Berlin Sans FB"/>
                <a:ea typeface="Calibri"/>
                <a:cs typeface="Times New Roman"/>
              </a:rPr>
              <a:t>Australasian Institute of Minerals Valuers &amp; Appraisers</a:t>
            </a:r>
          </a:p>
          <a:p>
            <a:pPr lvl="0"/>
            <a:r>
              <a:rPr lang="en-AU" sz="2400" b="1" i="1" dirty="0">
                <a:solidFill>
                  <a:schemeClr val="bg1"/>
                </a:solidFill>
              </a:rPr>
              <a:t>THE VALUATION OF MINERAL PROJECTS </a:t>
            </a:r>
          </a:p>
          <a:p>
            <a:endParaRPr lang="en-AU" sz="1200" b="1" i="1" dirty="0">
              <a:solidFill>
                <a:srgbClr val="0070C0"/>
              </a:solidFill>
            </a:endParaRPr>
          </a:p>
        </p:txBody>
      </p:sp>
      <p:sp>
        <p:nvSpPr>
          <p:cNvPr id="6" name="Slide Number Placeholder 5"/>
          <p:cNvSpPr>
            <a:spLocks noGrp="1"/>
          </p:cNvSpPr>
          <p:nvPr>
            <p:ph type="sldNum" sz="quarter" idx="12"/>
          </p:nvPr>
        </p:nvSpPr>
        <p:spPr/>
        <p:txBody>
          <a:bodyPr/>
          <a:lstStyle/>
          <a:p>
            <a:endParaRPr lang="en-AU" dirty="0" smtClean="0"/>
          </a:p>
          <a:p>
            <a:endParaRPr lang="en-AU" dirty="0" smtClean="0"/>
          </a:p>
          <a:p>
            <a:fld id="{CBD8E150-767B-4950-A4BA-35D91645DDC6}" type="slidenum">
              <a:rPr lang="en-AU" smtClean="0"/>
              <a:pPr/>
              <a:t>9</a:t>
            </a:fld>
            <a:endParaRPr lang="en-AU" dirty="0"/>
          </a:p>
        </p:txBody>
      </p:sp>
      <p:pic>
        <p:nvPicPr>
          <p:cNvPr id="102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114731"/>
            <a:ext cx="1674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67544" y="1133752"/>
            <a:ext cx="8208912" cy="5016758"/>
          </a:xfrm>
          <a:prstGeom prst="rect">
            <a:avLst/>
          </a:prstGeom>
          <a:noFill/>
        </p:spPr>
        <p:txBody>
          <a:bodyPr wrap="square" rtlCol="0">
            <a:spAutoFit/>
          </a:bodyPr>
          <a:lstStyle/>
          <a:p>
            <a:pPr marL="0" lvl="1"/>
            <a:r>
              <a:rPr lang="en-AU" b="1" dirty="0"/>
              <a:t>HOW ARE MINERAL PROPERTY VALUATIONS CONDUCTED ?</a:t>
            </a:r>
            <a:r>
              <a:rPr lang="en-AU" b="1" dirty="0" smtClean="0"/>
              <a:t> </a:t>
            </a:r>
            <a:endParaRPr lang="en-AU" b="1" u="sng" dirty="0"/>
          </a:p>
          <a:p>
            <a:pPr marL="0" lvl="1"/>
            <a:endParaRPr lang="en-AU" b="1" dirty="0" smtClean="0"/>
          </a:p>
          <a:p>
            <a:pPr marL="0" lvl="1"/>
            <a:endParaRPr lang="en-AU" b="1" dirty="0"/>
          </a:p>
          <a:p>
            <a:pPr marL="0" lvl="1"/>
            <a:endParaRPr lang="en-AU" b="1" dirty="0" smtClean="0"/>
          </a:p>
          <a:p>
            <a:pPr marL="0" lvl="1"/>
            <a:r>
              <a:rPr lang="en-AU" b="1" dirty="0" smtClean="0"/>
              <a:t>Classify the Mineral </a:t>
            </a:r>
            <a:r>
              <a:rPr lang="en-AU" b="1" dirty="0"/>
              <a:t>Asset/Project </a:t>
            </a:r>
            <a:r>
              <a:rPr lang="en-AU" b="1" dirty="0" smtClean="0"/>
              <a:t> and Select the Most Appropriate Valuation Methodologies:</a:t>
            </a:r>
          </a:p>
          <a:p>
            <a:pPr marL="342900" lvl="1" indent="-342900">
              <a:buAutoNum type="arabicPeriod"/>
            </a:pPr>
            <a:endParaRPr lang="en-AU" b="1" dirty="0" smtClean="0"/>
          </a:p>
          <a:p>
            <a:pPr marL="342900" lvl="1" indent="-342900">
              <a:buAutoNum type="arabicPeriod"/>
            </a:pPr>
            <a:endParaRPr lang="en-AU" b="1" dirty="0"/>
          </a:p>
          <a:p>
            <a:pPr marL="285750" lvl="1" indent="-285750">
              <a:buFont typeface="Arial" panose="020B0604020202020204" pitchFamily="34" charset="0"/>
              <a:buChar char="•"/>
            </a:pPr>
            <a:r>
              <a:rPr lang="en-AU" sz="2000" dirty="0" smtClean="0"/>
              <a:t>Cost-based - Exploration </a:t>
            </a:r>
            <a:r>
              <a:rPr lang="en-AU" sz="2000" dirty="0"/>
              <a:t>(properties without Defined Resources)</a:t>
            </a:r>
          </a:p>
          <a:p>
            <a:pPr marL="285750" lvl="2" indent="-285750">
              <a:buFont typeface="Arial" panose="020B0604020202020204" pitchFamily="34" charset="0"/>
              <a:buChar char="•"/>
            </a:pPr>
            <a:endParaRPr lang="en-AU" sz="2000" dirty="0" smtClean="0"/>
          </a:p>
          <a:p>
            <a:pPr marL="285750" lvl="2" indent="-285750">
              <a:buFont typeface="Arial" panose="020B0604020202020204" pitchFamily="34" charset="0"/>
              <a:buChar char="•"/>
            </a:pPr>
            <a:endParaRPr lang="en-AU" sz="2000" dirty="0" smtClean="0"/>
          </a:p>
          <a:p>
            <a:pPr marL="285750" lvl="2" indent="-285750">
              <a:buFont typeface="Arial" panose="020B0604020202020204" pitchFamily="34" charset="0"/>
              <a:buChar char="•"/>
            </a:pPr>
            <a:r>
              <a:rPr lang="en-AU" sz="2000" dirty="0" smtClean="0"/>
              <a:t>Income-based - Existing </a:t>
            </a:r>
            <a:r>
              <a:rPr lang="en-AU" sz="2000" dirty="0"/>
              <a:t>Operations or Definitive Feasibility Studies (DFS)</a:t>
            </a:r>
          </a:p>
          <a:p>
            <a:pPr marL="285750" lvl="2" indent="-285750">
              <a:buFont typeface="Arial" panose="020B0604020202020204" pitchFamily="34" charset="0"/>
              <a:buChar char="•"/>
            </a:pPr>
            <a:endParaRPr lang="en-AU" sz="2000" dirty="0" smtClean="0"/>
          </a:p>
          <a:p>
            <a:pPr marL="285750" lvl="2" indent="-285750">
              <a:buFont typeface="Arial" panose="020B0604020202020204" pitchFamily="34" charset="0"/>
              <a:buChar char="•"/>
            </a:pPr>
            <a:endParaRPr lang="en-AU" sz="2000" dirty="0" smtClean="0"/>
          </a:p>
          <a:p>
            <a:pPr marL="285750" lvl="2" indent="-285750">
              <a:buFont typeface="Arial" panose="020B0604020202020204" pitchFamily="34" charset="0"/>
              <a:buChar char="•"/>
            </a:pPr>
            <a:r>
              <a:rPr lang="en-AU" sz="2000" dirty="0" smtClean="0"/>
              <a:t>Market-based - Comparable </a:t>
            </a:r>
            <a:r>
              <a:rPr lang="en-AU" sz="2000" dirty="0"/>
              <a:t>Exploration and Operational Entities</a:t>
            </a:r>
          </a:p>
          <a:p>
            <a:pPr marL="0" lvl="1"/>
            <a:endParaRPr lang="en-AU" b="1" dirty="0" smtClean="0"/>
          </a:p>
        </p:txBody>
      </p:sp>
    </p:spTree>
    <p:extLst>
      <p:ext uri="{BB962C8B-B14F-4D97-AF65-F5344CB8AC3E}">
        <p14:creationId xmlns:p14="http://schemas.microsoft.com/office/powerpoint/2010/main" val="970347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11366</TotalTime>
  <Words>2848</Words>
  <Application>Microsoft Office PowerPoint</Application>
  <PresentationFormat>On-screen Show (4:3)</PresentationFormat>
  <Paragraphs>528</Paragraphs>
  <Slides>37</Slides>
  <Notes>23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THE VALUATION OF MINERAL PROJECTS</vt:lpstr>
      <vt:lpstr>PowerPoint Presentation</vt:lpstr>
      <vt:lpstr>PowerPoint Presentation</vt:lpstr>
      <vt:lpstr>THE VALUATION OF MINERAL PROJECTS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Methods of Valuation </vt:lpstr>
      <vt:lpstr>PowerPoint Presentation</vt:lpstr>
      <vt:lpstr>PowerPoint Presentation</vt:lpstr>
      <vt:lpstr>PowerPoint Presentation</vt:lpstr>
      <vt:lpstr>PowerPoint Presentation</vt:lpstr>
      <vt:lpstr>Valuations as Opinions</vt:lpstr>
      <vt:lpstr>Overconfidence in Valuations</vt:lpstr>
      <vt:lpstr>Type of gold mining project</vt:lpstr>
      <vt:lpstr>PowerPoint Presentation</vt:lpstr>
      <vt:lpstr>differences between estimates and actual values</vt:lpstr>
      <vt:lpstr>Are estimates overconfident?</vt:lpstr>
      <vt:lpstr>Wilcoxon matched pair signed‑rank test</vt:lpstr>
      <vt:lpstr>PowerPoint Presentation</vt:lpstr>
      <vt:lpstr>PowerPoint Presentation</vt:lpstr>
      <vt:lpstr>PowerPoint Presentation</vt:lpstr>
      <vt:lpstr>The Overconfidence Effect</vt:lpstr>
      <vt:lpstr>PowerPoint Presentation</vt:lpstr>
      <vt:lpstr>PowerPoint Presentation</vt:lpstr>
      <vt:lpstr>References</vt:lpstr>
      <vt:lpstr>End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Adamson</dc:creator>
  <cp:lastModifiedBy>Phil Thomas</cp:lastModifiedBy>
  <cp:revision>287</cp:revision>
  <cp:lastPrinted>2014-10-09T07:23:33Z</cp:lastPrinted>
  <dcterms:created xsi:type="dcterms:W3CDTF">2014-06-11T05:45:32Z</dcterms:created>
  <dcterms:modified xsi:type="dcterms:W3CDTF">2015-04-13T06:14:43Z</dcterms:modified>
</cp:coreProperties>
</file>