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87" r:id="rId2"/>
    <p:sldId id="256" r:id="rId3"/>
    <p:sldId id="296" r:id="rId4"/>
    <p:sldId id="282" r:id="rId5"/>
    <p:sldId id="283" r:id="rId6"/>
    <p:sldId id="284" r:id="rId7"/>
    <p:sldId id="288" r:id="rId8"/>
    <p:sldId id="289" r:id="rId9"/>
    <p:sldId id="290" r:id="rId10"/>
    <p:sldId id="293" r:id="rId11"/>
    <p:sldId id="294" r:id="rId12"/>
    <p:sldId id="295" r:id="rId13"/>
    <p:sldId id="286" r:id="rId14"/>
    <p:sldId id="298" r:id="rId15"/>
    <p:sldId id="263" r:id="rId16"/>
    <p:sldId id="299" r:id="rId17"/>
    <p:sldId id="30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54F"/>
    <a:srgbClr val="B81237"/>
    <a:srgbClr val="8084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98" d="100"/>
          <a:sy n="98" d="100"/>
        </p:scale>
        <p:origin x="1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dirty="0"/>
              <a:t>Membership categories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Membership categories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Member</c:v>
                </c:pt>
                <c:pt idx="1">
                  <c:v>Fellow</c:v>
                </c:pt>
                <c:pt idx="2">
                  <c:v>Graduate</c:v>
                </c:pt>
                <c:pt idx="3">
                  <c:v>Student</c:v>
                </c:pt>
                <c:pt idx="4">
                  <c:v>Associate</c:v>
                </c:pt>
                <c:pt idx="5">
                  <c:v>Retired</c:v>
                </c:pt>
              </c:strCache>
            </c:strRef>
          </c:cat>
          <c:val>
            <c:numRef>
              <c:f>Sheet1!$B$2:$B$7</c:f>
              <c:numCache>
                <c:formatCode>General</c:formatCode>
                <c:ptCount val="6"/>
                <c:pt idx="0">
                  <c:v>2220</c:v>
                </c:pt>
                <c:pt idx="1">
                  <c:v>156</c:v>
                </c:pt>
                <c:pt idx="2">
                  <c:v>284</c:v>
                </c:pt>
                <c:pt idx="3">
                  <c:v>558</c:v>
                </c:pt>
                <c:pt idx="4">
                  <c:v>19</c:v>
                </c:pt>
                <c:pt idx="5">
                  <c:v>30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3422895894436576"/>
          <c:y val="0.87005092985525656"/>
          <c:w val="0.68485374856540215"/>
          <c:h val="0.1008364714384202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dirty="0"/>
              <a:t>By</a:t>
            </a:r>
            <a:r>
              <a:rPr lang="en-US" sz="2000" baseline="0" dirty="0"/>
              <a:t> State</a:t>
            </a:r>
            <a:endParaRPr lang="en-US" sz="2000" dirty="0"/>
          </a:p>
        </c:rich>
      </c:tx>
      <c:layout>
        <c:manualLayout>
          <c:xMode val="edge"/>
          <c:yMode val="edge"/>
          <c:x val="0.41928805774278216"/>
          <c:y val="0.14997321389902066"/>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9972823709536306"/>
          <c:y val="0.15511904761904763"/>
          <c:w val="0.41906222659667541"/>
          <c:h val="0.7183923884514436"/>
        </c:manualLayout>
      </c:layout>
      <c:pieChart>
        <c:varyColors val="1"/>
        <c:ser>
          <c:idx val="0"/>
          <c:order val="0"/>
          <c:tx>
            <c:strRef>
              <c:f>Sheet1!$B$1</c:f>
              <c:strCache>
                <c:ptCount val="1"/>
                <c:pt idx="0">
                  <c:v>Membership categories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cat>
            <c:strRef>
              <c:f>Sheet1!$A$2:$A$10</c:f>
              <c:strCache>
                <c:ptCount val="9"/>
                <c:pt idx="0">
                  <c:v>WA</c:v>
                </c:pt>
                <c:pt idx="1">
                  <c:v>NSW</c:v>
                </c:pt>
                <c:pt idx="2">
                  <c:v>VIC</c:v>
                </c:pt>
                <c:pt idx="3">
                  <c:v>SA</c:v>
                </c:pt>
                <c:pt idx="4">
                  <c:v>TAS</c:v>
                </c:pt>
                <c:pt idx="5">
                  <c:v>NT</c:v>
                </c:pt>
                <c:pt idx="6">
                  <c:v>ACT</c:v>
                </c:pt>
                <c:pt idx="7">
                  <c:v>QLD</c:v>
                </c:pt>
                <c:pt idx="8">
                  <c:v>Overseas</c:v>
                </c:pt>
              </c:strCache>
            </c:strRef>
          </c:cat>
          <c:val>
            <c:numRef>
              <c:f>Sheet1!$B$2:$B$10</c:f>
              <c:numCache>
                <c:formatCode>General</c:formatCode>
                <c:ptCount val="9"/>
                <c:pt idx="0">
                  <c:v>1370</c:v>
                </c:pt>
                <c:pt idx="1">
                  <c:v>537</c:v>
                </c:pt>
                <c:pt idx="2">
                  <c:v>258</c:v>
                </c:pt>
                <c:pt idx="3">
                  <c:v>154</c:v>
                </c:pt>
                <c:pt idx="4">
                  <c:v>44</c:v>
                </c:pt>
                <c:pt idx="5">
                  <c:v>15</c:v>
                </c:pt>
                <c:pt idx="6">
                  <c:v>19</c:v>
                </c:pt>
                <c:pt idx="7">
                  <c:v>473</c:v>
                </c:pt>
                <c:pt idx="8">
                  <c:v>417</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8914206036745405"/>
          <c:y val="0.84689318889238296"/>
          <c:w val="0.46106773111694382"/>
          <c:h val="8.136326709161355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0.01667</cdr:x>
      <cdr:y>0.10066</cdr:y>
    </cdr:from>
    <cdr:to>
      <cdr:x>0.57561</cdr:x>
      <cdr:y>0.28014</cdr:y>
    </cdr:to>
    <cdr:sp macro="" textlink="">
      <cdr:nvSpPr>
        <cdr:cNvPr id="2" name="TextBox 4"/>
        <cdr:cNvSpPr txBox="1"/>
      </cdr:nvSpPr>
      <cdr:spPr>
        <a:xfrm xmlns:a="http://schemas.openxmlformats.org/drawingml/2006/main">
          <a:off x="72007" y="362500"/>
          <a:ext cx="2414896"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AU" dirty="0" smtClean="0"/>
            <a:t>Students  </a:t>
          </a:r>
        </a:p>
        <a:p xmlns:a="http://schemas.openxmlformats.org/drawingml/2006/main">
          <a:r>
            <a:rPr lang="en-AU" dirty="0" smtClean="0"/>
            <a:t>- 558 (17%)</a:t>
          </a:r>
          <a:endParaRPr lang="en-AU" dirty="0"/>
        </a:p>
      </cdr:txBody>
    </cdr:sp>
  </cdr:relSizeAnchor>
  <cdr:relSizeAnchor xmlns:cdr="http://schemas.openxmlformats.org/drawingml/2006/chartDrawing">
    <cdr:from>
      <cdr:x>0</cdr:x>
      <cdr:y>0.381</cdr:y>
    </cdr:from>
    <cdr:to>
      <cdr:x>0.2101</cdr:x>
      <cdr:y>0.64302</cdr:y>
    </cdr:to>
    <cdr:sp macro="" textlink="">
      <cdr:nvSpPr>
        <cdr:cNvPr id="3" name="TextBox 2"/>
        <cdr:cNvSpPr txBox="1"/>
      </cdr:nvSpPr>
      <cdr:spPr>
        <a:xfrm xmlns:a="http://schemas.openxmlformats.org/drawingml/2006/main">
          <a:off x="-147728" y="132965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800" dirty="0" smtClean="0"/>
            <a:t>Graduates</a:t>
          </a:r>
        </a:p>
        <a:p xmlns:a="http://schemas.openxmlformats.org/drawingml/2006/main">
          <a:r>
            <a:rPr lang="en-AU" sz="1800" dirty="0" smtClean="0"/>
            <a:t>- 284 (9%</a:t>
          </a:r>
          <a:endParaRPr lang="en-AU"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32B77-1393-4F6B-98C9-CCCB09D3B0C9}" type="datetimeFigureOut">
              <a:rPr lang="en-AU" smtClean="0"/>
              <a:t>20/05/2015</a:t>
            </a:fld>
            <a:endParaRPr lang="en-AU"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06EC8-B1CD-4565-9656-C71DF94D894D}" type="slidenum">
              <a:rPr lang="en-AU" smtClean="0"/>
              <a:t>‹#›</a:t>
            </a:fld>
            <a:endParaRPr lang="en-AU" dirty="0"/>
          </a:p>
        </p:txBody>
      </p:sp>
    </p:spTree>
    <p:extLst>
      <p:ext uri="{BB962C8B-B14F-4D97-AF65-F5344CB8AC3E}">
        <p14:creationId xmlns:p14="http://schemas.microsoft.com/office/powerpoint/2010/main" val="814416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A106EC8-B1CD-4565-9656-C71DF94D894D}" type="slidenum">
              <a:rPr lang="en-AU" smtClean="0"/>
              <a:t>17</a:t>
            </a:fld>
            <a:endParaRPr lang="en-AU" dirty="0"/>
          </a:p>
        </p:txBody>
      </p:sp>
    </p:spTree>
    <p:extLst>
      <p:ext uri="{BB962C8B-B14F-4D97-AF65-F5344CB8AC3E}">
        <p14:creationId xmlns:p14="http://schemas.microsoft.com/office/powerpoint/2010/main" val="4207753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0"/>
            <a:ext cx="5040560" cy="2088232"/>
          </a:xfrm>
        </p:spPr>
        <p:txBody>
          <a:bodyPr/>
          <a:lstStyle>
            <a:lvl1pPr>
              <a:defRPr b="0">
                <a:solidFill>
                  <a:srgbClr val="B81237"/>
                </a:solidFill>
              </a:defRPr>
            </a:lvl1pPr>
          </a:lstStyle>
          <a:p>
            <a:r>
              <a:rPr lang="en-US" dirty="0" smtClean="0"/>
              <a:t>Click to edit</a:t>
            </a:r>
            <a:endParaRPr lang="en-AU" dirty="0"/>
          </a:p>
        </p:txBody>
      </p:sp>
      <p:sp>
        <p:nvSpPr>
          <p:cNvPr id="3" name="Subtitle 2"/>
          <p:cNvSpPr>
            <a:spLocks noGrp="1"/>
          </p:cNvSpPr>
          <p:nvPr>
            <p:ph type="subTitle" idx="1"/>
          </p:nvPr>
        </p:nvSpPr>
        <p:spPr>
          <a:xfrm>
            <a:off x="467544" y="2564904"/>
            <a:ext cx="7992888" cy="3552800"/>
          </a:xfrm>
          <a:prstGeom prst="rect">
            <a:avLst/>
          </a:prstGeom>
        </p:spPr>
        <p:txBody>
          <a:bodyPr/>
          <a:lstStyle>
            <a:lvl1pPr marL="0" indent="0" algn="ctr">
              <a:buNone/>
              <a:defRPr>
                <a:solidFill>
                  <a:srgbClr val="3F454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a:t>
            </a:r>
            <a:endParaRPr lang="en-AU" dirty="0"/>
          </a:p>
        </p:txBody>
      </p:sp>
      <p:pic>
        <p:nvPicPr>
          <p:cNvPr id="7" name="Picture 6" descr="AIG_LogoA.bmp"/>
          <p:cNvPicPr>
            <a:picLocks noChangeAspect="1"/>
          </p:cNvPicPr>
          <p:nvPr userDrawn="1"/>
        </p:nvPicPr>
        <p:blipFill>
          <a:blip r:embed="rId2" cstate="print"/>
          <a:stretch>
            <a:fillRect/>
          </a:stretch>
        </p:blipFill>
        <p:spPr>
          <a:xfrm>
            <a:off x="5295900" y="0"/>
            <a:ext cx="3848100" cy="1628775"/>
          </a:xfrm>
          <a:prstGeom prst="rect">
            <a:avLst/>
          </a:prstGeom>
        </p:spPr>
      </p:pic>
      <p:grpSp>
        <p:nvGrpSpPr>
          <p:cNvPr id="11" name="Group 10"/>
          <p:cNvGrpSpPr/>
          <p:nvPr userDrawn="1"/>
        </p:nvGrpSpPr>
        <p:grpSpPr>
          <a:xfrm>
            <a:off x="5724128" y="3672407"/>
            <a:ext cx="3312368" cy="3140969"/>
            <a:chOff x="5652120" y="3717031"/>
            <a:chExt cx="3312368" cy="3140969"/>
          </a:xfrm>
        </p:grpSpPr>
        <p:sp>
          <p:nvSpPr>
            <p:cNvPr id="8" name="Half Frame 7"/>
            <p:cNvSpPr/>
            <p:nvPr userDrawn="1"/>
          </p:nvSpPr>
          <p:spPr>
            <a:xfrm rot="10800000">
              <a:off x="5652120" y="3717031"/>
              <a:ext cx="3312368" cy="3096344"/>
            </a:xfrm>
            <a:prstGeom prst="halfFrame">
              <a:avLst>
                <a:gd name="adj1" fmla="val 7757"/>
                <a:gd name="adj2" fmla="val 6438"/>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10" name="TextBox 9"/>
            <p:cNvSpPr txBox="1"/>
            <p:nvPr userDrawn="1"/>
          </p:nvSpPr>
          <p:spPr>
            <a:xfrm>
              <a:off x="6804248" y="6488668"/>
              <a:ext cx="1944216" cy="369332"/>
            </a:xfrm>
            <a:prstGeom prst="rect">
              <a:avLst/>
            </a:prstGeom>
            <a:noFill/>
          </p:spPr>
          <p:txBody>
            <a:bodyPr wrap="square" rtlCol="0">
              <a:spAutoFit/>
            </a:bodyPr>
            <a:lstStyle/>
            <a:p>
              <a:r>
                <a:rPr lang="en-AU" dirty="0" smtClean="0">
                  <a:solidFill>
                    <a:srgbClr val="3F454F"/>
                  </a:solidFill>
                </a:rPr>
                <a:t>www.aig.org.au</a:t>
              </a:r>
              <a:endParaRPr lang="en-AU" dirty="0">
                <a:solidFill>
                  <a:srgbClr val="3F454F"/>
                </a:solidFil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5112568" cy="1512168"/>
          </a:xfrm>
        </p:spPr>
        <p:txBody>
          <a:bodyPr/>
          <a:lstStyle/>
          <a:p>
            <a:r>
              <a:rPr lang="en-US" smtClean="0"/>
              <a:t>Click to edit Master title style</a:t>
            </a:r>
            <a:endParaRPr lang="en-AU" dirty="0"/>
          </a:p>
        </p:txBody>
      </p:sp>
      <p:sp>
        <p:nvSpPr>
          <p:cNvPr id="3" name="Vertical Text Placeholder 2"/>
          <p:cNvSpPr>
            <a:spLocks noGrp="1"/>
          </p:cNvSpPr>
          <p:nvPr>
            <p:ph type="body" orient="vert" idx="1"/>
          </p:nvPr>
        </p:nvSpPr>
        <p:spPr>
          <a:xfrm>
            <a:off x="457200" y="1916832"/>
            <a:ext cx="8229600" cy="4209331"/>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56792"/>
            <a:ext cx="2047056" cy="4824536"/>
          </a:xfrm>
        </p:spPr>
        <p:txBody>
          <a:bodyPr vert="eaVert"/>
          <a:lstStyle/>
          <a:p>
            <a:r>
              <a:rPr lang="en-US" smtClean="0"/>
              <a:t>Click to edit Master title style</a:t>
            </a:r>
            <a:endParaRPr lang="en-AU" dirty="0"/>
          </a:p>
        </p:txBody>
      </p:sp>
      <p:sp>
        <p:nvSpPr>
          <p:cNvPr id="3" name="Vertical Text Placeholder 2"/>
          <p:cNvSpPr>
            <a:spLocks noGrp="1"/>
          </p:cNvSpPr>
          <p:nvPr>
            <p:ph type="body" orient="vert" idx="1"/>
          </p:nvPr>
        </p:nvSpPr>
        <p:spPr>
          <a:xfrm>
            <a:off x="457200" y="1412776"/>
            <a:ext cx="5987008" cy="496855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AIG_LogoA.bmp"/>
          <p:cNvPicPr>
            <a:picLocks noChangeAspect="1"/>
          </p:cNvPicPr>
          <p:nvPr userDrawn="1"/>
        </p:nvPicPr>
        <p:blipFill>
          <a:blip r:embed="rId2" cstate="print"/>
          <a:stretch>
            <a:fillRect/>
          </a:stretch>
        </p:blipFill>
        <p:spPr>
          <a:xfrm>
            <a:off x="5295900" y="0"/>
            <a:ext cx="3848100" cy="1628775"/>
          </a:xfrm>
          <a:prstGeom prst="rect">
            <a:avLst/>
          </a:prstGeom>
        </p:spPr>
      </p:pic>
      <p:sp>
        <p:nvSpPr>
          <p:cNvPr id="2" name="Title 1"/>
          <p:cNvSpPr>
            <a:spLocks noGrp="1"/>
          </p:cNvSpPr>
          <p:nvPr>
            <p:ph type="title"/>
          </p:nvPr>
        </p:nvSpPr>
        <p:spPr>
          <a:xfrm>
            <a:off x="457200" y="274638"/>
            <a:ext cx="4906888" cy="1426170"/>
          </a:xfrm>
        </p:spPr>
        <p:txBody>
          <a:bodyPr/>
          <a:lstStyle>
            <a:lvl1pPr>
              <a:defRPr>
                <a:solidFill>
                  <a:srgbClr val="B81237"/>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457200" y="1916832"/>
            <a:ext cx="7859216" cy="4209331"/>
          </a:xfrm>
          <a:prstGeom prst="rect">
            <a:avLst/>
          </a:prstGeom>
        </p:spPr>
        <p:txBody>
          <a:bodyPr/>
          <a:lstStyle>
            <a:lvl1pPr>
              <a:defRPr>
                <a:solidFill>
                  <a:srgbClr val="3F454F"/>
                </a:solidFill>
              </a:defRPr>
            </a:lvl1pPr>
            <a:lvl2pPr>
              <a:defRPr>
                <a:solidFill>
                  <a:srgbClr val="3F454F"/>
                </a:solidFill>
              </a:defRPr>
            </a:lvl2pPr>
            <a:lvl3pPr>
              <a:defRPr>
                <a:solidFill>
                  <a:srgbClr val="3F454F"/>
                </a:solidFill>
              </a:defRPr>
            </a:lvl3pPr>
            <a:lvl4pPr>
              <a:defRPr>
                <a:solidFill>
                  <a:srgbClr val="3F454F"/>
                </a:solidFill>
              </a:defRPr>
            </a:lvl4pPr>
            <a:lvl5pPr>
              <a:defRPr>
                <a:solidFill>
                  <a:srgbClr val="3F454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grpSp>
        <p:nvGrpSpPr>
          <p:cNvPr id="8" name="Group 7"/>
          <p:cNvGrpSpPr/>
          <p:nvPr userDrawn="1"/>
        </p:nvGrpSpPr>
        <p:grpSpPr>
          <a:xfrm>
            <a:off x="5724128" y="3672407"/>
            <a:ext cx="3312368" cy="3140969"/>
            <a:chOff x="5652120" y="3717031"/>
            <a:chExt cx="3312368" cy="3140969"/>
          </a:xfrm>
        </p:grpSpPr>
        <p:sp>
          <p:nvSpPr>
            <p:cNvPr id="9" name="Half Frame 8"/>
            <p:cNvSpPr/>
            <p:nvPr userDrawn="1"/>
          </p:nvSpPr>
          <p:spPr>
            <a:xfrm rot="10800000">
              <a:off x="5652120" y="3717031"/>
              <a:ext cx="3312368" cy="3096344"/>
            </a:xfrm>
            <a:prstGeom prst="halfFrame">
              <a:avLst>
                <a:gd name="adj1" fmla="val 7757"/>
                <a:gd name="adj2" fmla="val 6438"/>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10" name="TextBox 9"/>
            <p:cNvSpPr txBox="1"/>
            <p:nvPr userDrawn="1"/>
          </p:nvSpPr>
          <p:spPr>
            <a:xfrm>
              <a:off x="6804248" y="6488668"/>
              <a:ext cx="1944216" cy="369332"/>
            </a:xfrm>
            <a:prstGeom prst="rect">
              <a:avLst/>
            </a:prstGeom>
            <a:noFill/>
          </p:spPr>
          <p:txBody>
            <a:bodyPr wrap="square" rtlCol="0">
              <a:spAutoFit/>
            </a:bodyPr>
            <a:lstStyle/>
            <a:p>
              <a:r>
                <a:rPr lang="en-AU" dirty="0" smtClean="0">
                  <a:solidFill>
                    <a:srgbClr val="3F454F"/>
                  </a:solidFill>
                </a:rPr>
                <a:t>www.aig.org.au</a:t>
              </a:r>
              <a:endParaRPr lang="en-AU" dirty="0">
                <a:solidFill>
                  <a:srgbClr val="3F454F"/>
                </a:solidFill>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B81237"/>
                </a:solidFill>
              </a:defRPr>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grpSp>
        <p:nvGrpSpPr>
          <p:cNvPr id="7" name="Group 6"/>
          <p:cNvGrpSpPr/>
          <p:nvPr userDrawn="1"/>
        </p:nvGrpSpPr>
        <p:grpSpPr>
          <a:xfrm>
            <a:off x="5724128" y="3672407"/>
            <a:ext cx="3312368" cy="3140969"/>
            <a:chOff x="5652120" y="3717031"/>
            <a:chExt cx="3312368" cy="3140969"/>
          </a:xfrm>
        </p:grpSpPr>
        <p:sp>
          <p:nvSpPr>
            <p:cNvPr id="8" name="Half Frame 7"/>
            <p:cNvSpPr/>
            <p:nvPr userDrawn="1"/>
          </p:nvSpPr>
          <p:spPr>
            <a:xfrm rot="10800000">
              <a:off x="5652120" y="3717031"/>
              <a:ext cx="3312368" cy="3096344"/>
            </a:xfrm>
            <a:prstGeom prst="halfFrame">
              <a:avLst>
                <a:gd name="adj1" fmla="val 7757"/>
                <a:gd name="adj2" fmla="val 6438"/>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9" name="TextBox 8"/>
            <p:cNvSpPr txBox="1"/>
            <p:nvPr userDrawn="1"/>
          </p:nvSpPr>
          <p:spPr>
            <a:xfrm>
              <a:off x="6804248" y="6488668"/>
              <a:ext cx="1944216" cy="369332"/>
            </a:xfrm>
            <a:prstGeom prst="rect">
              <a:avLst/>
            </a:prstGeom>
            <a:noFill/>
          </p:spPr>
          <p:txBody>
            <a:bodyPr wrap="square" rtlCol="0">
              <a:spAutoFit/>
            </a:bodyPr>
            <a:lstStyle/>
            <a:p>
              <a:r>
                <a:rPr lang="en-AU" dirty="0" smtClean="0">
                  <a:solidFill>
                    <a:srgbClr val="3F454F"/>
                  </a:solidFill>
                </a:rPr>
                <a:t>www.aig.org.au</a:t>
              </a:r>
              <a:endParaRPr lang="en-AU" dirty="0">
                <a:solidFill>
                  <a:srgbClr val="3F454F"/>
                </a:solidFill>
              </a:endParaRPr>
            </a:p>
          </p:txBody>
        </p:sp>
      </p:grpSp>
      <p:pic>
        <p:nvPicPr>
          <p:cNvPr id="10" name="Picture 9" descr="AIG_LogoA.bmp"/>
          <p:cNvPicPr>
            <a:picLocks noChangeAspect="1"/>
          </p:cNvPicPr>
          <p:nvPr userDrawn="1"/>
        </p:nvPicPr>
        <p:blipFill>
          <a:blip r:embed="rId2" cstate="print"/>
          <a:stretch>
            <a:fillRect/>
          </a:stretch>
        </p:blipFill>
        <p:spPr>
          <a:xfrm>
            <a:off x="5295900" y="0"/>
            <a:ext cx="3848100" cy="162877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1" name="Group 10"/>
          <p:cNvGrpSpPr/>
          <p:nvPr userDrawn="1"/>
        </p:nvGrpSpPr>
        <p:grpSpPr>
          <a:xfrm>
            <a:off x="5724128" y="3672407"/>
            <a:ext cx="3312368" cy="3140969"/>
            <a:chOff x="5652120" y="3717031"/>
            <a:chExt cx="3312368" cy="3140969"/>
          </a:xfrm>
        </p:grpSpPr>
        <p:sp>
          <p:nvSpPr>
            <p:cNvPr id="12" name="Half Frame 11"/>
            <p:cNvSpPr/>
            <p:nvPr userDrawn="1"/>
          </p:nvSpPr>
          <p:spPr>
            <a:xfrm rot="10800000">
              <a:off x="5652120" y="3717031"/>
              <a:ext cx="3312368" cy="3096344"/>
            </a:xfrm>
            <a:prstGeom prst="halfFrame">
              <a:avLst>
                <a:gd name="adj1" fmla="val 7757"/>
                <a:gd name="adj2" fmla="val 6438"/>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13" name="TextBox 12"/>
            <p:cNvSpPr txBox="1"/>
            <p:nvPr userDrawn="1"/>
          </p:nvSpPr>
          <p:spPr>
            <a:xfrm>
              <a:off x="6804248" y="6488668"/>
              <a:ext cx="1944216" cy="369332"/>
            </a:xfrm>
            <a:prstGeom prst="rect">
              <a:avLst/>
            </a:prstGeom>
            <a:noFill/>
          </p:spPr>
          <p:txBody>
            <a:bodyPr wrap="square" rtlCol="0">
              <a:spAutoFit/>
            </a:bodyPr>
            <a:lstStyle/>
            <a:p>
              <a:r>
                <a:rPr lang="en-AU" dirty="0" smtClean="0">
                  <a:solidFill>
                    <a:srgbClr val="3F454F"/>
                  </a:solidFill>
                </a:rPr>
                <a:t>www.aig.org.au</a:t>
              </a:r>
              <a:endParaRPr lang="en-AU" dirty="0">
                <a:solidFill>
                  <a:srgbClr val="3F454F"/>
                </a:solidFill>
              </a:endParaRPr>
            </a:p>
          </p:txBody>
        </p:sp>
      </p:grpSp>
      <p:pic>
        <p:nvPicPr>
          <p:cNvPr id="8" name="Picture 7" descr="AIG_LogoA.bmp"/>
          <p:cNvPicPr>
            <a:picLocks noChangeAspect="1"/>
          </p:cNvPicPr>
          <p:nvPr userDrawn="1"/>
        </p:nvPicPr>
        <p:blipFill>
          <a:blip r:embed="rId2" cstate="print"/>
          <a:stretch>
            <a:fillRect/>
          </a:stretch>
        </p:blipFill>
        <p:spPr>
          <a:xfrm>
            <a:off x="5295900" y="0"/>
            <a:ext cx="3848100" cy="1628775"/>
          </a:xfrm>
          <a:prstGeom prst="rect">
            <a:avLst/>
          </a:prstGeom>
        </p:spPr>
      </p:pic>
      <p:sp>
        <p:nvSpPr>
          <p:cNvPr id="2" name="Title 1"/>
          <p:cNvSpPr>
            <a:spLocks noGrp="1"/>
          </p:cNvSpPr>
          <p:nvPr>
            <p:ph type="title"/>
          </p:nvPr>
        </p:nvSpPr>
        <p:spPr>
          <a:xfrm>
            <a:off x="457200" y="274638"/>
            <a:ext cx="4906888" cy="1143000"/>
          </a:xfrm>
        </p:spPr>
        <p:txBody>
          <a:bodyPr/>
          <a:lstStyle>
            <a:lvl1pPr>
              <a:defRPr>
                <a:solidFill>
                  <a:srgbClr val="B81237"/>
                </a:solidFill>
              </a:defRPr>
            </a:lvl1pPr>
          </a:lstStyle>
          <a:p>
            <a:r>
              <a:rPr lang="en-US" smtClean="0"/>
              <a:t>Click to edit Master title style</a:t>
            </a:r>
            <a:endParaRPr lang="en-AU"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3F454F"/>
                </a:solidFill>
              </a:defRPr>
            </a:lvl1pPr>
            <a:lvl2pPr>
              <a:defRPr sz="2400">
                <a:solidFill>
                  <a:srgbClr val="3F454F"/>
                </a:solidFill>
              </a:defRPr>
            </a:lvl2pPr>
            <a:lvl3pPr>
              <a:defRPr sz="2000">
                <a:solidFill>
                  <a:srgbClr val="3F454F"/>
                </a:solidFill>
              </a:defRPr>
            </a:lvl3pPr>
            <a:lvl4pPr>
              <a:defRPr sz="1800">
                <a:solidFill>
                  <a:srgbClr val="3F454F"/>
                </a:solidFill>
              </a:defRPr>
            </a:lvl4pPr>
            <a:lvl5pPr>
              <a:defRPr sz="1800">
                <a:solidFill>
                  <a:srgbClr val="3F454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600200"/>
            <a:ext cx="4038600" cy="4493095"/>
          </a:xfrm>
          <a:prstGeom prst="rect">
            <a:avLst/>
          </a:prstGeom>
        </p:spPr>
        <p:txBody>
          <a:bodyPr/>
          <a:lstStyle>
            <a:lvl1pPr>
              <a:defRPr sz="2800">
                <a:solidFill>
                  <a:srgbClr val="3F454F"/>
                </a:solidFill>
              </a:defRPr>
            </a:lvl1pPr>
            <a:lvl2pPr>
              <a:defRPr sz="2400">
                <a:solidFill>
                  <a:srgbClr val="3F454F"/>
                </a:solidFill>
              </a:defRPr>
            </a:lvl2pPr>
            <a:lvl3pPr>
              <a:defRPr sz="2000">
                <a:solidFill>
                  <a:srgbClr val="3F454F"/>
                </a:solidFill>
              </a:defRPr>
            </a:lvl3pPr>
            <a:lvl4pPr>
              <a:defRPr sz="1800">
                <a:solidFill>
                  <a:srgbClr val="3F454F"/>
                </a:solidFill>
              </a:defRPr>
            </a:lvl4pPr>
            <a:lvl5pPr>
              <a:defRPr sz="1800">
                <a:solidFill>
                  <a:srgbClr val="3F454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4968552" cy="1224136"/>
          </a:xfrm>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1556792"/>
            <a:ext cx="5111750" cy="456937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5724128" y="3672407"/>
            <a:ext cx="3312368" cy="3140969"/>
            <a:chOff x="5652120" y="3717031"/>
            <a:chExt cx="3312368" cy="3140969"/>
          </a:xfrm>
        </p:grpSpPr>
        <p:sp>
          <p:nvSpPr>
            <p:cNvPr id="9" name="Half Frame 8"/>
            <p:cNvSpPr/>
            <p:nvPr userDrawn="1"/>
          </p:nvSpPr>
          <p:spPr>
            <a:xfrm rot="10800000">
              <a:off x="5652120" y="3717031"/>
              <a:ext cx="3312368" cy="3096344"/>
            </a:xfrm>
            <a:prstGeom prst="halfFrame">
              <a:avLst>
                <a:gd name="adj1" fmla="val 7757"/>
                <a:gd name="adj2" fmla="val 6438"/>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10" name="TextBox 9"/>
            <p:cNvSpPr txBox="1"/>
            <p:nvPr userDrawn="1"/>
          </p:nvSpPr>
          <p:spPr>
            <a:xfrm>
              <a:off x="6804248" y="6488668"/>
              <a:ext cx="1944216" cy="369332"/>
            </a:xfrm>
            <a:prstGeom prst="rect">
              <a:avLst/>
            </a:prstGeom>
            <a:noFill/>
          </p:spPr>
          <p:txBody>
            <a:bodyPr wrap="square" rtlCol="0">
              <a:spAutoFit/>
            </a:bodyPr>
            <a:lstStyle/>
            <a:p>
              <a:r>
                <a:rPr lang="en-AU" dirty="0" smtClean="0">
                  <a:solidFill>
                    <a:srgbClr val="3F454F"/>
                  </a:solidFill>
                </a:rPr>
                <a:t>www.aig.org.au</a:t>
              </a:r>
              <a:endParaRPr lang="en-AU" dirty="0">
                <a:solidFill>
                  <a:srgbClr val="3F454F"/>
                </a:solidFill>
              </a:endParaRPr>
            </a:p>
          </p:txBody>
        </p:sp>
      </p:grpSp>
      <p:pic>
        <p:nvPicPr>
          <p:cNvPr id="7" name="Picture 6" descr="AIG_LogoA.bmp"/>
          <p:cNvPicPr>
            <a:picLocks noChangeAspect="1"/>
          </p:cNvPicPr>
          <p:nvPr/>
        </p:nvPicPr>
        <p:blipFill>
          <a:blip r:embed="rId13" cstate="print"/>
          <a:stretch>
            <a:fillRect/>
          </a:stretch>
        </p:blipFill>
        <p:spPr>
          <a:xfrm>
            <a:off x="5295900" y="0"/>
            <a:ext cx="3848100" cy="1628775"/>
          </a:xfrm>
          <a:prstGeom prst="rect">
            <a:avLst/>
          </a:prstGeom>
        </p:spPr>
      </p:pic>
      <p:sp>
        <p:nvSpPr>
          <p:cNvPr id="2" name="Title Placeholder 1"/>
          <p:cNvSpPr>
            <a:spLocks noGrp="1"/>
          </p:cNvSpPr>
          <p:nvPr>
            <p:ph type="title"/>
          </p:nvPr>
        </p:nvSpPr>
        <p:spPr>
          <a:xfrm>
            <a:off x="971600" y="1772816"/>
            <a:ext cx="7344816" cy="3888432"/>
          </a:xfrm>
          <a:prstGeom prst="rect">
            <a:avLst/>
          </a:prstGeom>
        </p:spPr>
        <p:txBody>
          <a:bodyPr vert="horz" lIns="91440" tIns="45720" rIns="91440" bIns="45720" rtlCol="0" anchor="ctr">
            <a:normAutofit/>
          </a:bodyPr>
          <a:lstStyle/>
          <a:p>
            <a:r>
              <a:rPr lang="en-US" dirty="0" smtClean="0"/>
              <a:t>Australian Institute of Geoscientists</a:t>
            </a:r>
            <a:br>
              <a:rPr lang="en-US" dirty="0" smtClean="0"/>
            </a:br>
            <a:r>
              <a:rPr lang="en-US" sz="2800" dirty="0" smtClean="0"/>
              <a:t>welcomes delegates to</a:t>
            </a:r>
            <a:br>
              <a:rPr lang="en-US" sz="2800" dirty="0" smtClean="0"/>
            </a:br>
            <a:endParaRPr lang="en-A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B81237"/>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3F454F"/>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3F454F"/>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3F454F"/>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3F454F"/>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3F454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t>AGENDA</a:t>
            </a:r>
            <a:br>
              <a:rPr lang="en-AU" dirty="0" smtClean="0"/>
            </a:br>
            <a:r>
              <a:rPr lang="en-AU" dirty="0" smtClean="0"/>
              <a:t> </a:t>
            </a:r>
            <a:r>
              <a:rPr lang="en-AU" sz="3100" dirty="0"/>
              <a:t>AIG AGM</a:t>
            </a:r>
            <a:br>
              <a:rPr lang="en-AU" sz="3100" dirty="0"/>
            </a:br>
            <a:r>
              <a:rPr lang="en-AU" sz="3100" dirty="0"/>
              <a:t>20 May 2015</a:t>
            </a:r>
          </a:p>
        </p:txBody>
      </p:sp>
      <p:sp>
        <p:nvSpPr>
          <p:cNvPr id="3" name="Subtitle 2"/>
          <p:cNvSpPr>
            <a:spLocks noGrp="1"/>
          </p:cNvSpPr>
          <p:nvPr>
            <p:ph type="subTitle" idx="1"/>
          </p:nvPr>
        </p:nvSpPr>
        <p:spPr/>
        <p:txBody>
          <a:bodyPr/>
          <a:lstStyle/>
          <a:p>
            <a:pPr marL="514350" indent="-514350" algn="l">
              <a:buAutoNum type="arabicPeriod"/>
            </a:pPr>
            <a:r>
              <a:rPr lang="en-AU" dirty="0" smtClean="0"/>
              <a:t>Minutes </a:t>
            </a:r>
            <a:r>
              <a:rPr lang="en-AU" dirty="0"/>
              <a:t>of previous Annual General Meeting </a:t>
            </a:r>
            <a:endParaRPr lang="en-AU" dirty="0" smtClean="0"/>
          </a:p>
          <a:p>
            <a:pPr marL="514350" indent="-514350" algn="l">
              <a:buAutoNum type="arabicPeriod"/>
            </a:pPr>
            <a:r>
              <a:rPr lang="en-AU" dirty="0" smtClean="0"/>
              <a:t>President’s Report  </a:t>
            </a:r>
          </a:p>
          <a:p>
            <a:pPr marL="514350" indent="-514350" algn="l">
              <a:buAutoNum type="arabicPeriod"/>
            </a:pPr>
            <a:r>
              <a:rPr lang="en-AU" dirty="0" smtClean="0"/>
              <a:t>Treasurer’s </a:t>
            </a:r>
            <a:r>
              <a:rPr lang="en-AU" dirty="0"/>
              <a:t>Report </a:t>
            </a:r>
          </a:p>
          <a:p>
            <a:pPr marL="514350" indent="-514350" algn="l">
              <a:buAutoNum type="arabicPeriod"/>
            </a:pPr>
            <a:r>
              <a:rPr lang="en-AU" dirty="0" smtClean="0"/>
              <a:t>Election </a:t>
            </a:r>
            <a:r>
              <a:rPr lang="en-AU" dirty="0"/>
              <a:t>of Council Members </a:t>
            </a:r>
          </a:p>
          <a:p>
            <a:pPr marL="514350" indent="-514350" algn="l">
              <a:buAutoNum type="arabicPeriod"/>
            </a:pPr>
            <a:r>
              <a:rPr lang="en-AU" dirty="0" smtClean="0"/>
              <a:t>Special </a:t>
            </a:r>
            <a:r>
              <a:rPr lang="en-AU" dirty="0"/>
              <a:t>Resolution </a:t>
            </a:r>
            <a:r>
              <a:rPr lang="en-AU" dirty="0" smtClean="0"/>
              <a:t> </a:t>
            </a:r>
            <a:endParaRPr lang="en-AU" dirty="0"/>
          </a:p>
        </p:txBody>
      </p:sp>
    </p:spTree>
    <p:extLst>
      <p:ext uri="{BB962C8B-B14F-4D97-AF65-F5344CB8AC3E}">
        <p14:creationId xmlns:p14="http://schemas.microsoft.com/office/powerpoint/2010/main" val="3895774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4464496"/>
          </a:xfrm>
        </p:spPr>
        <p:txBody>
          <a:bodyPr>
            <a:normAutofit/>
          </a:bodyPr>
          <a:lstStyle/>
          <a:p>
            <a:r>
              <a:rPr lang="en-AU" b="1" dirty="0"/>
              <a:t>4</a:t>
            </a:r>
            <a:r>
              <a:rPr lang="en-AU" b="1" dirty="0" smtClean="0">
                <a:solidFill>
                  <a:srgbClr val="B81237"/>
                </a:solidFill>
              </a:rPr>
              <a:t>. </a:t>
            </a:r>
            <a:r>
              <a:rPr lang="en-AU" b="1" dirty="0" smtClean="0"/>
              <a:t>Election of Council Members</a:t>
            </a:r>
            <a:r>
              <a:rPr lang="en-AU" sz="3600" dirty="0" smtClean="0"/>
              <a:t/>
            </a:r>
            <a:br>
              <a:rPr lang="en-AU" sz="3600" dirty="0" smtClean="0"/>
            </a:br>
            <a:r>
              <a:rPr lang="en-AU" dirty="0" smtClean="0"/>
              <a:t/>
            </a:r>
            <a:br>
              <a:rPr lang="en-AU" dirty="0" smtClean="0"/>
            </a:br>
            <a:endParaRPr lang="en-AU" b="1" dirty="0">
              <a:solidFill>
                <a:srgbClr val="B81237"/>
              </a:solidFill>
            </a:endParaRPr>
          </a:p>
        </p:txBody>
      </p:sp>
      <p:pic>
        <p:nvPicPr>
          <p:cNvPr id="4" name="Picture 3" descr="AIG_LogoA.bmp"/>
          <p:cNvPicPr>
            <a:picLocks noChangeAspect="1"/>
          </p:cNvPicPr>
          <p:nvPr/>
        </p:nvPicPr>
        <p:blipFill>
          <a:blip r:embed="rId2" cstate="print"/>
          <a:stretch>
            <a:fillRect/>
          </a:stretch>
        </p:blipFill>
        <p:spPr>
          <a:xfrm>
            <a:off x="5220072" y="72033"/>
            <a:ext cx="3848100" cy="1628775"/>
          </a:xfrm>
          <a:prstGeom prst="rect">
            <a:avLst/>
          </a:prstGeom>
        </p:spPr>
      </p:pic>
      <p:sp>
        <p:nvSpPr>
          <p:cNvPr id="7" name="Half Frame 6"/>
          <p:cNvSpPr/>
          <p:nvPr/>
        </p:nvSpPr>
        <p:spPr>
          <a:xfrm>
            <a:off x="251520" y="188640"/>
            <a:ext cx="2808312" cy="3384376"/>
          </a:xfrm>
          <a:prstGeom prst="halfFrame">
            <a:avLst>
              <a:gd name="adj1" fmla="val 8117"/>
              <a:gd name="adj2" fmla="val 9170"/>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Tree>
    <p:extLst>
      <p:ext uri="{BB962C8B-B14F-4D97-AF65-F5344CB8AC3E}">
        <p14:creationId xmlns:p14="http://schemas.microsoft.com/office/powerpoint/2010/main" val="1585198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Nominations</a:t>
            </a:r>
            <a:endParaRPr lang="en-AU" dirty="0"/>
          </a:p>
        </p:txBody>
      </p:sp>
      <p:sp>
        <p:nvSpPr>
          <p:cNvPr id="3" name="Content Placeholder 2"/>
          <p:cNvSpPr>
            <a:spLocks noGrp="1"/>
          </p:cNvSpPr>
          <p:nvPr>
            <p:ph idx="1"/>
          </p:nvPr>
        </p:nvSpPr>
        <p:spPr/>
        <p:txBody>
          <a:bodyPr/>
          <a:lstStyle/>
          <a:p>
            <a:r>
              <a:rPr lang="en-AU" sz="2400" dirty="0"/>
              <a:t>Councillors up for re-election:</a:t>
            </a:r>
          </a:p>
          <a:p>
            <a:pPr lvl="1"/>
            <a:r>
              <a:rPr lang="en-AU" sz="2400" dirty="0"/>
              <a:t>Andrew Waltho                   </a:t>
            </a:r>
            <a:endParaRPr lang="en-AU" sz="2400" dirty="0" smtClean="0"/>
          </a:p>
          <a:p>
            <a:pPr lvl="1"/>
            <a:r>
              <a:rPr lang="en-AU" sz="2400" dirty="0" smtClean="0"/>
              <a:t>Jonathan Bell                   </a:t>
            </a:r>
          </a:p>
          <a:p>
            <a:pPr lvl="1"/>
            <a:r>
              <a:rPr lang="en-AU" sz="2400" dirty="0" smtClean="0"/>
              <a:t>Kaylene </a:t>
            </a:r>
            <a:r>
              <a:rPr lang="en-AU" sz="2400" dirty="0"/>
              <a:t>Camuti</a:t>
            </a:r>
          </a:p>
          <a:p>
            <a:pPr lvl="1"/>
            <a:r>
              <a:rPr lang="en-AU" sz="2400" dirty="0"/>
              <a:t>Martin Robinson            </a:t>
            </a:r>
            <a:endParaRPr lang="en-AU" sz="2400" dirty="0" smtClean="0"/>
          </a:p>
          <a:p>
            <a:pPr lvl="1"/>
            <a:r>
              <a:rPr lang="en-AU" sz="2400" dirty="0" smtClean="0"/>
              <a:t>Wayne </a:t>
            </a:r>
            <a:r>
              <a:rPr lang="en-AU" sz="2400" dirty="0"/>
              <a:t>Spilsbury</a:t>
            </a:r>
          </a:p>
          <a:p>
            <a:r>
              <a:rPr lang="en-AU" sz="2400" dirty="0" smtClean="0"/>
              <a:t>Vacancies (2)</a:t>
            </a:r>
          </a:p>
          <a:p>
            <a:pPr lvl="1"/>
            <a:r>
              <a:rPr lang="en-AU" sz="2400" dirty="0" smtClean="0"/>
              <a:t>Peter Lewis</a:t>
            </a:r>
          </a:p>
          <a:p>
            <a:pPr lvl="1"/>
            <a:r>
              <a:rPr lang="en-AU" sz="2400" dirty="0" smtClean="0"/>
              <a:t>Bob Findlay</a:t>
            </a:r>
            <a:endParaRPr lang="en-AU" sz="2400" dirty="0"/>
          </a:p>
        </p:txBody>
      </p:sp>
    </p:spTree>
    <p:extLst>
      <p:ext uri="{BB962C8B-B14F-4D97-AF65-F5344CB8AC3E}">
        <p14:creationId xmlns:p14="http://schemas.microsoft.com/office/powerpoint/2010/main" val="1383828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4464496"/>
          </a:xfrm>
        </p:spPr>
        <p:txBody>
          <a:bodyPr>
            <a:normAutofit/>
          </a:bodyPr>
          <a:lstStyle/>
          <a:p>
            <a:r>
              <a:rPr lang="en-AU" b="1" dirty="0" smtClean="0"/>
              <a:t>5</a:t>
            </a:r>
            <a:r>
              <a:rPr lang="en-AU" b="1" dirty="0" smtClean="0">
                <a:solidFill>
                  <a:srgbClr val="B81237"/>
                </a:solidFill>
              </a:rPr>
              <a:t>. </a:t>
            </a:r>
            <a:r>
              <a:rPr lang="en-AU" b="1" dirty="0" smtClean="0"/>
              <a:t>Special Resolution to Amend Articles</a:t>
            </a:r>
            <a:r>
              <a:rPr lang="en-AU" sz="3600" dirty="0" smtClean="0"/>
              <a:t/>
            </a:r>
            <a:br>
              <a:rPr lang="en-AU" sz="3600" dirty="0" smtClean="0"/>
            </a:br>
            <a:r>
              <a:rPr lang="en-AU" dirty="0" smtClean="0"/>
              <a:t/>
            </a:r>
            <a:br>
              <a:rPr lang="en-AU" dirty="0" smtClean="0"/>
            </a:br>
            <a:endParaRPr lang="en-AU" b="1" dirty="0">
              <a:solidFill>
                <a:srgbClr val="B81237"/>
              </a:solidFill>
            </a:endParaRPr>
          </a:p>
        </p:txBody>
      </p:sp>
      <p:pic>
        <p:nvPicPr>
          <p:cNvPr id="4" name="Picture 3" descr="AIG_LogoA.bmp"/>
          <p:cNvPicPr>
            <a:picLocks noChangeAspect="1"/>
          </p:cNvPicPr>
          <p:nvPr/>
        </p:nvPicPr>
        <p:blipFill>
          <a:blip r:embed="rId2" cstate="print"/>
          <a:stretch>
            <a:fillRect/>
          </a:stretch>
        </p:blipFill>
        <p:spPr>
          <a:xfrm>
            <a:off x="5220072" y="72033"/>
            <a:ext cx="3848100" cy="1628775"/>
          </a:xfrm>
          <a:prstGeom prst="rect">
            <a:avLst/>
          </a:prstGeom>
        </p:spPr>
      </p:pic>
      <p:sp>
        <p:nvSpPr>
          <p:cNvPr id="7" name="Half Frame 6"/>
          <p:cNvSpPr/>
          <p:nvPr/>
        </p:nvSpPr>
        <p:spPr>
          <a:xfrm>
            <a:off x="251520" y="188640"/>
            <a:ext cx="2808312" cy="3384376"/>
          </a:xfrm>
          <a:prstGeom prst="halfFrame">
            <a:avLst>
              <a:gd name="adj1" fmla="val 8117"/>
              <a:gd name="adj2" fmla="val 9170"/>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Tree>
    <p:extLst>
      <p:ext uri="{BB962C8B-B14F-4D97-AF65-F5344CB8AC3E}">
        <p14:creationId xmlns:p14="http://schemas.microsoft.com/office/powerpoint/2010/main" val="446475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Motion</a:t>
            </a:r>
            <a:endParaRPr lang="en-AU" dirty="0"/>
          </a:p>
        </p:txBody>
      </p:sp>
      <p:sp>
        <p:nvSpPr>
          <p:cNvPr id="3" name="Content Placeholder 2"/>
          <p:cNvSpPr>
            <a:spLocks noGrp="1"/>
          </p:cNvSpPr>
          <p:nvPr>
            <p:ph idx="1"/>
          </p:nvPr>
        </p:nvSpPr>
        <p:spPr>
          <a:xfrm>
            <a:off x="323528" y="1268760"/>
            <a:ext cx="8280920" cy="4857403"/>
          </a:xfrm>
        </p:spPr>
        <p:txBody>
          <a:bodyPr/>
          <a:lstStyle/>
          <a:p>
            <a:r>
              <a:rPr lang="en-AU" sz="1800" dirty="0"/>
              <a:t>RESOLUTION -</a:t>
            </a:r>
          </a:p>
          <a:p>
            <a:r>
              <a:rPr lang="en-AU" sz="1800" dirty="0"/>
              <a:t>That the Articles of Association of Australian Institute of Geoscientists be amended as follows.</a:t>
            </a:r>
          </a:p>
          <a:p>
            <a:r>
              <a:rPr lang="en-AU" sz="1800" b="1" dirty="0"/>
              <a:t>Delete</a:t>
            </a:r>
            <a:endParaRPr lang="en-AU" sz="1800" dirty="0"/>
          </a:p>
          <a:p>
            <a:pPr lvl="0"/>
            <a:r>
              <a:rPr lang="en-AU" sz="1800" dirty="0"/>
              <a:t>A notice may be given by the Council to any member either personally or by sending it by post to him at his registered address. Where a notice is sent by post, service of the notice shall be deemed to have been effected by properly addressing, prepaying, and posting a letter containing the notice, and to have been effected in the case of a notice of a meeting on the day after the date of its posting, and in any other case at the time at which the letter would be delivered in the ordinary course of post.</a:t>
            </a:r>
          </a:p>
          <a:p>
            <a:r>
              <a:rPr lang="en-AU" sz="1800" b="1" dirty="0"/>
              <a:t>Insert</a:t>
            </a:r>
            <a:endParaRPr lang="en-AU" sz="1800" dirty="0"/>
          </a:p>
          <a:p>
            <a:pPr lvl="0"/>
            <a:r>
              <a:rPr lang="en-AU" sz="1800" dirty="0"/>
              <a:t>A notice may be given by the Council to any member either personally, </a:t>
            </a:r>
            <a:r>
              <a:rPr lang="en-AU" sz="1800" b="1" dirty="0"/>
              <a:t>by email</a:t>
            </a:r>
            <a:r>
              <a:rPr lang="en-AU" sz="1800" dirty="0"/>
              <a:t> or by sending it by post to him at his registered address. Where a notice is sent by post, service of the notice shall be deemed to have been effected by properly addressing, prepaying, and posting a letter containing the notice, and to have been effected in the case of a notice of a meeting on the day after the date of its posting, and in any other case at the time at which the letter would be delivered in the ordinary course of post. </a:t>
            </a:r>
          </a:p>
          <a:p>
            <a:endParaRPr lang="en-AU" sz="1800" dirty="0"/>
          </a:p>
        </p:txBody>
      </p:sp>
    </p:spTree>
    <p:extLst>
      <p:ext uri="{BB962C8B-B14F-4D97-AF65-F5344CB8AC3E}">
        <p14:creationId xmlns:p14="http://schemas.microsoft.com/office/powerpoint/2010/main" val="463974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Strategic Plan</a:t>
            </a:r>
            <a:br>
              <a:rPr lang="en-AU" dirty="0" smtClean="0"/>
            </a:br>
            <a:r>
              <a:rPr lang="en-AU" dirty="0" smtClean="0"/>
              <a:t>Questionnaire</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83180205"/>
              </p:ext>
            </p:extLst>
          </p:nvPr>
        </p:nvGraphicFramePr>
        <p:xfrm>
          <a:off x="539552" y="1628801"/>
          <a:ext cx="8064896" cy="5086257"/>
        </p:xfrm>
        <a:graphic>
          <a:graphicData uri="http://schemas.openxmlformats.org/drawingml/2006/table">
            <a:tbl>
              <a:tblPr firstRow="1" firstCol="1" bandRow="1">
                <a:tableStyleId>{5C22544A-7EE6-4342-B048-85BDC9FD1C3A}</a:tableStyleId>
              </a:tblPr>
              <a:tblGrid>
                <a:gridCol w="8064896"/>
              </a:tblGrid>
              <a:tr h="362296">
                <a:tc>
                  <a:txBody>
                    <a:bodyPr/>
                    <a:lstStyle/>
                    <a:p>
                      <a:pPr marL="342900" lvl="0" indent="-342900">
                        <a:spcAft>
                          <a:spcPts val="0"/>
                        </a:spcAft>
                        <a:buSzPts val="1000"/>
                        <a:buFont typeface="Symbol" panose="05050102010706020507" pitchFamily="18" charset="2"/>
                        <a:buChar char=""/>
                        <a:tabLst>
                          <a:tab pos="457200" algn="l"/>
                        </a:tabLst>
                      </a:pPr>
                      <a:r>
                        <a:rPr lang="en-US" sz="1600" dirty="0">
                          <a:solidFill>
                            <a:schemeClr val="tx1"/>
                          </a:solidFill>
                          <a:effectLst/>
                        </a:rPr>
                        <a:t>What services do you as a member appreciate most from the AIG?</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r h="238222">
                <a:tc>
                  <a:txBody>
                    <a:bodyPr/>
                    <a:lstStyle/>
                    <a:p>
                      <a:pPr marL="342900" lvl="0" indent="-342900">
                        <a:spcAft>
                          <a:spcPts val="0"/>
                        </a:spcAft>
                        <a:buSzPts val="1000"/>
                        <a:buFont typeface="Symbol" panose="05050102010706020507" pitchFamily="18" charset="2"/>
                        <a:buChar char=""/>
                        <a:tabLst>
                          <a:tab pos="457200" algn="l"/>
                        </a:tabLst>
                      </a:pPr>
                      <a:r>
                        <a:rPr lang="en-US" sz="1600" dirty="0">
                          <a:solidFill>
                            <a:schemeClr val="tx1"/>
                          </a:solidFill>
                          <a:effectLst/>
                        </a:rPr>
                        <a:t>What are the most significant external trends likely to impact upon the AIG in the next five years</a:t>
                      </a:r>
                      <a:r>
                        <a:rPr lang="en-US" sz="1600" dirty="0" smtClean="0">
                          <a:solidFill>
                            <a:schemeClr val="tx1"/>
                          </a:solidFill>
                          <a:effectLst/>
                        </a:rPr>
                        <a:t>?</a:t>
                      </a:r>
                    </a:p>
                  </a:txBody>
                  <a:tcPr marL="68580" marR="68580" marT="0" marB="0">
                    <a:noFill/>
                  </a:tcPr>
                </a:tc>
              </a:tr>
              <a:tr h="578681">
                <a:tc>
                  <a:txBody>
                    <a:bodyPr/>
                    <a:lstStyle/>
                    <a:p>
                      <a:pPr marL="342900" lvl="0" indent="-342900">
                        <a:spcAft>
                          <a:spcPts val="0"/>
                        </a:spcAft>
                        <a:buSzPts val="1000"/>
                        <a:buFont typeface="Symbol" panose="05050102010706020507" pitchFamily="18" charset="2"/>
                        <a:buChar char=""/>
                        <a:tabLst>
                          <a:tab pos="457200" algn="l"/>
                        </a:tabLst>
                      </a:pPr>
                      <a:r>
                        <a:rPr lang="en-US" sz="1600" dirty="0">
                          <a:solidFill>
                            <a:schemeClr val="tx1"/>
                          </a:solidFill>
                          <a:effectLst/>
                        </a:rPr>
                        <a:t>To increase involvement of younger members what areas should the AIG develop?</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r h="476443">
                <a:tc>
                  <a:txBody>
                    <a:bodyPr/>
                    <a:lstStyle/>
                    <a:p>
                      <a:pPr marL="342900" lvl="0" indent="-342900">
                        <a:spcAft>
                          <a:spcPts val="0"/>
                        </a:spcAft>
                        <a:buSzPts val="1000"/>
                        <a:buFont typeface="Symbol" panose="05050102010706020507" pitchFamily="18" charset="2"/>
                        <a:buChar char=""/>
                        <a:tabLst>
                          <a:tab pos="457200" algn="l"/>
                        </a:tabLst>
                      </a:pPr>
                      <a:r>
                        <a:rPr lang="en-US" sz="1600" dirty="0">
                          <a:solidFill>
                            <a:schemeClr val="tx1"/>
                          </a:solidFill>
                          <a:effectLst/>
                        </a:rPr>
                        <a:t>What core activities or services could the AIG improve?</a:t>
                      </a:r>
                      <a:endParaRPr lang="en-AU" sz="1600" dirty="0">
                        <a:solidFill>
                          <a:schemeClr val="tx1"/>
                        </a:solidFill>
                        <a:effectLst/>
                      </a:endParaRPr>
                    </a:p>
                    <a:p>
                      <a:pPr marL="457200">
                        <a:spcAft>
                          <a:spcPts val="0"/>
                        </a:spcAft>
                      </a:pPr>
                      <a:r>
                        <a:rPr lang="en-AU" sz="1600" dirty="0">
                          <a:solidFill>
                            <a:schemeClr val="tx1"/>
                          </a:solidFill>
                          <a:effectLst/>
                        </a:rPr>
                        <a:t> </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r h="714666">
                <a:tc>
                  <a:txBody>
                    <a:bodyPr/>
                    <a:lstStyle/>
                    <a:p>
                      <a:pPr marL="342900" lvl="0" indent="-342900">
                        <a:spcAft>
                          <a:spcPts val="0"/>
                        </a:spcAft>
                        <a:buFont typeface="Symbol" panose="05050102010706020507" pitchFamily="18" charset="2"/>
                        <a:buChar char=""/>
                      </a:pPr>
                      <a:r>
                        <a:rPr lang="en-AU" sz="1600" dirty="0">
                          <a:solidFill>
                            <a:schemeClr val="tx1"/>
                          </a:solidFill>
                          <a:effectLst/>
                        </a:rPr>
                        <a:t> What other services, information or events do you think the AIG  should consider providing to members?</a:t>
                      </a:r>
                    </a:p>
                    <a:p>
                      <a:pPr marL="457200">
                        <a:spcAft>
                          <a:spcPts val="0"/>
                        </a:spcAft>
                      </a:pPr>
                      <a:r>
                        <a:rPr lang="en-AU" sz="1600" dirty="0">
                          <a:solidFill>
                            <a:schemeClr val="tx1"/>
                          </a:solidFill>
                          <a:effectLst/>
                        </a:rPr>
                        <a:t> </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r h="476443">
                <a:tc>
                  <a:txBody>
                    <a:bodyPr/>
                    <a:lstStyle/>
                    <a:p>
                      <a:pPr marL="342900" lvl="0" indent="-342900">
                        <a:spcAft>
                          <a:spcPts val="0"/>
                        </a:spcAft>
                        <a:buFont typeface="Symbol" panose="05050102010706020507" pitchFamily="18" charset="2"/>
                        <a:buChar char=""/>
                      </a:pPr>
                      <a:r>
                        <a:rPr lang="en-AU" sz="1600" dirty="0">
                          <a:solidFill>
                            <a:schemeClr val="tx1"/>
                          </a:solidFill>
                          <a:effectLst/>
                        </a:rPr>
                        <a:t>What other services, information or events can the AIG provide to its members?</a:t>
                      </a:r>
                    </a:p>
                    <a:p>
                      <a:pPr marL="457200">
                        <a:spcAft>
                          <a:spcPts val="0"/>
                        </a:spcAft>
                      </a:pPr>
                      <a:r>
                        <a:rPr lang="en-AU" sz="1600" dirty="0">
                          <a:solidFill>
                            <a:schemeClr val="tx1"/>
                          </a:solidFill>
                          <a:effectLst/>
                        </a:rPr>
                        <a:t> </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r h="714666">
                <a:tc>
                  <a:txBody>
                    <a:bodyPr/>
                    <a:lstStyle/>
                    <a:p>
                      <a:pPr marL="342900" lvl="0" indent="-342900">
                        <a:spcAft>
                          <a:spcPts val="0"/>
                        </a:spcAft>
                        <a:buFont typeface="Symbol" panose="05050102010706020507" pitchFamily="18" charset="2"/>
                        <a:buChar char=""/>
                      </a:pPr>
                      <a:r>
                        <a:rPr lang="en-AU" sz="1600" dirty="0">
                          <a:solidFill>
                            <a:schemeClr val="tx1"/>
                          </a:solidFill>
                          <a:effectLst/>
                        </a:rPr>
                        <a:t>Do you think the AIG should consider developing closer working relationships with any other particular organisations?  If so, which ones?</a:t>
                      </a:r>
                    </a:p>
                    <a:p>
                      <a:pPr marL="457200">
                        <a:spcAft>
                          <a:spcPts val="0"/>
                        </a:spcAft>
                      </a:pPr>
                      <a:r>
                        <a:rPr lang="en-AU" sz="1600" dirty="0">
                          <a:solidFill>
                            <a:schemeClr val="tx1"/>
                          </a:solidFill>
                          <a:effectLst/>
                        </a:rPr>
                        <a:t> </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r h="476443">
                <a:tc>
                  <a:txBody>
                    <a:bodyPr/>
                    <a:lstStyle/>
                    <a:p>
                      <a:pPr marL="342900" lvl="0" indent="-342900">
                        <a:spcAft>
                          <a:spcPts val="0"/>
                        </a:spcAft>
                        <a:buFont typeface="Symbol" panose="05050102010706020507" pitchFamily="18" charset="2"/>
                        <a:buChar char=""/>
                      </a:pPr>
                      <a:r>
                        <a:rPr lang="en-AU" sz="1600" dirty="0">
                          <a:solidFill>
                            <a:schemeClr val="tx1"/>
                          </a:solidFill>
                          <a:effectLst/>
                        </a:rPr>
                        <a:t>Should AIG take on a more active role in advocacy to government bodies? </a:t>
                      </a:r>
                    </a:p>
                    <a:p>
                      <a:pPr marL="457200">
                        <a:spcAft>
                          <a:spcPts val="0"/>
                        </a:spcAft>
                      </a:pPr>
                      <a:r>
                        <a:rPr lang="en-AU" sz="1600" dirty="0">
                          <a:solidFill>
                            <a:schemeClr val="tx1"/>
                          </a:solidFill>
                          <a:effectLst/>
                        </a:rPr>
                        <a:t> </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r h="714666">
                <a:tc>
                  <a:txBody>
                    <a:bodyPr/>
                    <a:lstStyle/>
                    <a:p>
                      <a:pPr marL="342900" lvl="0" indent="-342900">
                        <a:spcAft>
                          <a:spcPts val="0"/>
                        </a:spcAft>
                        <a:buFont typeface="Symbol" panose="05050102010706020507" pitchFamily="18" charset="2"/>
                        <a:buChar char=""/>
                      </a:pPr>
                      <a:r>
                        <a:rPr lang="en-AU" sz="1600" dirty="0">
                          <a:solidFill>
                            <a:schemeClr val="tx1"/>
                          </a:solidFill>
                          <a:effectLst/>
                        </a:rPr>
                        <a:t>Would you like to be involved in a sub-committee to drive the objectives from the Strategic Plan? If so, please provide your name and preferred contact details.</a:t>
                      </a:r>
                    </a:p>
                    <a:p>
                      <a:pPr marL="457200">
                        <a:spcAft>
                          <a:spcPts val="0"/>
                        </a:spcAft>
                      </a:pPr>
                      <a:r>
                        <a:rPr lang="en-AU" sz="1600" dirty="0">
                          <a:solidFill>
                            <a:schemeClr val="tx1"/>
                          </a:solidFill>
                          <a:effectLst/>
                        </a:rPr>
                        <a:t> </a:t>
                      </a:r>
                      <a:endParaRPr lang="en-AU" sz="1600"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r>
            </a:tbl>
          </a:graphicData>
        </a:graphic>
      </p:graphicFrame>
    </p:spTree>
    <p:extLst>
      <p:ext uri="{BB962C8B-B14F-4D97-AF65-F5344CB8AC3E}">
        <p14:creationId xmlns:p14="http://schemas.microsoft.com/office/powerpoint/2010/main" val="447734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6000" b="1" dirty="0" smtClean="0">
                <a:solidFill>
                  <a:srgbClr val="B81237"/>
                </a:solidFill>
                <a:ea typeface="+mj-ea"/>
                <a:cs typeface="+mj-cs"/>
              </a:rPr>
              <a:t>Meeting Adjourned</a:t>
            </a:r>
          </a:p>
          <a:p>
            <a:r>
              <a:rPr lang="en-US" sz="6000" b="1" dirty="0" smtClean="0">
                <a:solidFill>
                  <a:srgbClr val="B81237"/>
                </a:solidFill>
                <a:ea typeface="+mj-ea"/>
                <a:cs typeface="+mj-cs"/>
              </a:rPr>
              <a:t>Thank </a:t>
            </a:r>
            <a:r>
              <a:rPr lang="en-US" sz="6000" b="1" dirty="0">
                <a:solidFill>
                  <a:srgbClr val="B81237"/>
                </a:solidFill>
                <a:ea typeface="+mj-ea"/>
                <a:cs typeface="+mj-cs"/>
              </a:rPr>
              <a:t>you</a:t>
            </a:r>
          </a:p>
        </p:txBody>
      </p:sp>
      <p:pic>
        <p:nvPicPr>
          <p:cNvPr id="4" name="Picture 3" descr="AIG_LogoA.bmp"/>
          <p:cNvPicPr>
            <a:picLocks noChangeAspect="1"/>
          </p:cNvPicPr>
          <p:nvPr/>
        </p:nvPicPr>
        <p:blipFill>
          <a:blip r:embed="rId2" cstate="print"/>
          <a:stretch>
            <a:fillRect/>
          </a:stretch>
        </p:blipFill>
        <p:spPr>
          <a:xfrm>
            <a:off x="5220072" y="72033"/>
            <a:ext cx="3848100" cy="1628775"/>
          </a:xfrm>
          <a:prstGeom prst="rect">
            <a:avLst/>
          </a:prstGeom>
        </p:spPr>
      </p:pic>
      <p:sp>
        <p:nvSpPr>
          <p:cNvPr id="7" name="Half Frame 6"/>
          <p:cNvSpPr/>
          <p:nvPr/>
        </p:nvSpPr>
        <p:spPr>
          <a:xfrm>
            <a:off x="251520" y="188640"/>
            <a:ext cx="2808312" cy="3384376"/>
          </a:xfrm>
          <a:prstGeom prst="halfFrame">
            <a:avLst>
              <a:gd name="adj1" fmla="val 8117"/>
              <a:gd name="adj2" fmla="val 9170"/>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Tree>
    <p:extLst>
      <p:ext uri="{BB962C8B-B14F-4D97-AF65-F5344CB8AC3E}">
        <p14:creationId xmlns:p14="http://schemas.microsoft.com/office/powerpoint/2010/main" val="754472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Equity</a:t>
            </a:r>
            <a:endParaRPr lang="en-AU" dirty="0"/>
          </a:p>
        </p:txBody>
      </p:sp>
      <p:graphicFrame>
        <p:nvGraphicFramePr>
          <p:cNvPr id="4" name="Content Placeholder 3"/>
          <p:cNvGraphicFramePr>
            <a:graphicFrameLocks noGrp="1"/>
          </p:cNvGraphicFramePr>
          <p:nvPr>
            <p:ph idx="1"/>
            <p:extLst/>
          </p:nvPr>
        </p:nvGraphicFramePr>
        <p:xfrm>
          <a:off x="683568" y="1628800"/>
          <a:ext cx="6264697" cy="4608518"/>
        </p:xfrm>
        <a:graphic>
          <a:graphicData uri="http://schemas.openxmlformats.org/drawingml/2006/table">
            <a:tbl>
              <a:tblPr firstRow="1" firstCol="1" bandRow="1">
                <a:tableStyleId>{5C22544A-7EE6-4342-B048-85BDC9FD1C3A}</a:tableStyleId>
              </a:tblPr>
              <a:tblGrid>
                <a:gridCol w="5326966"/>
                <a:gridCol w="823864"/>
                <a:gridCol w="113867"/>
              </a:tblGrid>
              <a:tr h="279622">
                <a:tc gridSpan="3">
                  <a:txBody>
                    <a:bodyPr/>
                    <a:lstStyle/>
                    <a:p>
                      <a:pPr algn="ctr">
                        <a:spcBef>
                          <a:spcPts val="300"/>
                        </a:spcBef>
                        <a:spcAft>
                          <a:spcPts val="0"/>
                        </a:spcAft>
                      </a:pPr>
                      <a:r>
                        <a:rPr lang="en-AU" sz="1400" dirty="0">
                          <a:solidFill>
                            <a:srgbClr val="3F454F"/>
                          </a:solidFill>
                          <a:effectLst/>
                        </a:rPr>
                        <a:t>STATEMENT OF CHANGES IN EQUITY</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b">
                    <a:noFill/>
                  </a:tcPr>
                </a:tc>
                <a:tc hMerge="1">
                  <a:txBody>
                    <a:bodyPr/>
                    <a:lstStyle/>
                    <a:p>
                      <a:endParaRPr lang="en-AU"/>
                    </a:p>
                  </a:txBody>
                  <a:tcPr/>
                </a:tc>
                <a:tc hMerge="1">
                  <a:txBody>
                    <a:bodyPr/>
                    <a:lstStyle/>
                    <a:p>
                      <a:endParaRPr lang="en-AU"/>
                    </a:p>
                  </a:txBody>
                  <a:tcPr/>
                </a:tc>
              </a:tr>
              <a:tr h="279622">
                <a:tc gridSpan="3">
                  <a:txBody>
                    <a:bodyPr/>
                    <a:lstStyle/>
                    <a:p>
                      <a:pPr algn="ctr">
                        <a:spcBef>
                          <a:spcPts val="300"/>
                        </a:spcBef>
                        <a:spcAft>
                          <a:spcPts val="0"/>
                        </a:spcAft>
                      </a:pPr>
                      <a:r>
                        <a:rPr lang="en-AU" sz="1400" dirty="0">
                          <a:solidFill>
                            <a:srgbClr val="3F454F"/>
                          </a:solidFill>
                          <a:effectLst/>
                        </a:rPr>
                        <a:t>FOR THE YEAR ENDED 31 DECEMBER 2014</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b">
                    <a:noFill/>
                  </a:tcPr>
                </a:tc>
                <a:tc hMerge="1">
                  <a:txBody>
                    <a:bodyPr/>
                    <a:lstStyle/>
                    <a:p>
                      <a:endParaRPr lang="en-AU"/>
                    </a:p>
                  </a:txBody>
                  <a:tcPr/>
                </a:tc>
                <a:tc hMerge="1">
                  <a:txBody>
                    <a:bodyPr/>
                    <a:lstStyle/>
                    <a:p>
                      <a:endParaRPr lang="en-AU"/>
                    </a:p>
                  </a:txBody>
                  <a:tcPr/>
                </a:tc>
              </a:tr>
              <a:tr h="279622">
                <a:tc gridSpan="3">
                  <a:txBody>
                    <a:bodyPr/>
                    <a:lstStyle/>
                    <a:p>
                      <a:pPr algn="ctr">
                        <a:spcBef>
                          <a:spcPts val="300"/>
                        </a:spcBef>
                        <a:spcAft>
                          <a:spcPts val="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b">
                    <a:noFill/>
                  </a:tcPr>
                </a:tc>
                <a:tc hMerge="1">
                  <a:txBody>
                    <a:bodyPr/>
                    <a:lstStyle/>
                    <a:p>
                      <a:endParaRPr lang="en-AU"/>
                    </a:p>
                  </a:txBody>
                  <a:tcPr/>
                </a:tc>
                <a:tc hMerge="1">
                  <a:txBody>
                    <a:bodyPr/>
                    <a:lstStyle/>
                    <a:p>
                      <a:endParaRPr lang="en-AU"/>
                    </a:p>
                  </a:txBody>
                  <a:tcPr/>
                </a:tc>
              </a:tr>
              <a:tr h="231270">
                <a:tc rowSpan="3">
                  <a:txBody>
                    <a:bodyPr/>
                    <a:lstStyle/>
                    <a:p>
                      <a:pPr algn="ctr">
                        <a:spcBef>
                          <a:spcPts val="300"/>
                        </a:spcBef>
                        <a:spcAft>
                          <a:spcPts val="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oFill/>
                  </a:tcPr>
                </a:tc>
                <a:tc>
                  <a:txBody>
                    <a:bodyPr/>
                    <a:lstStyle/>
                    <a:p>
                      <a:pPr algn="r">
                        <a:spcBef>
                          <a:spcPts val="300"/>
                        </a:spcBef>
                        <a:spcAft>
                          <a:spcPts val="0"/>
                        </a:spcAft>
                      </a:pPr>
                      <a:r>
                        <a:rPr lang="en-AU" sz="1400" dirty="0">
                          <a:solidFill>
                            <a:srgbClr val="3F454F"/>
                          </a:solidFill>
                          <a:effectLst/>
                        </a:rPr>
                        <a:t>Retained</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31270">
                <a:tc vMerge="1">
                  <a:txBody>
                    <a:bodyPr/>
                    <a:lstStyle/>
                    <a:p>
                      <a:endParaRPr lang="en-AU"/>
                    </a:p>
                  </a:txBody>
                  <a:tcPr/>
                </a:tc>
                <a:tc>
                  <a:txBody>
                    <a:bodyPr/>
                    <a:lstStyle/>
                    <a:p>
                      <a:pPr algn="r">
                        <a:spcBef>
                          <a:spcPts val="300"/>
                        </a:spcBef>
                        <a:spcAft>
                          <a:spcPts val="0"/>
                        </a:spcAft>
                      </a:pPr>
                      <a:r>
                        <a:rPr lang="en-AU" sz="1400" dirty="0">
                          <a:solidFill>
                            <a:srgbClr val="3F454F"/>
                          </a:solidFill>
                          <a:effectLst/>
                        </a:rPr>
                        <a:t>Earnings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31270">
                <a:tc vMerge="1">
                  <a:txBody>
                    <a:bodyPr/>
                    <a:lstStyle/>
                    <a:p>
                      <a:endParaRPr lang="en-AU"/>
                    </a:p>
                  </a:txBody>
                  <a:tcPr/>
                </a:tc>
                <a:tc>
                  <a:txBody>
                    <a:bodyPr/>
                    <a:lstStyle/>
                    <a:p>
                      <a:pPr algn="r">
                        <a:spcBef>
                          <a:spcPts val="300"/>
                        </a:spcBef>
                        <a:spcAft>
                          <a:spcPts val="0"/>
                        </a:spcAft>
                      </a:pPr>
                      <a:r>
                        <a:rPr lang="en-AU" sz="1400" dirty="0">
                          <a:solidFill>
                            <a:srgbClr val="3F454F"/>
                          </a:solidFill>
                          <a:effectLst/>
                        </a:rPr>
                        <a:t>$</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Balance at 1 January 2013</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816,875</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Comprehensive Income</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Surplus after income tax for the year</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130,617</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Other comprehensive income for the year, net of tax</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Total comprehensive income attributable to members of the entity</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130,617</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Balance at 31 December 2013</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947,492</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Comprehensive Income</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(Deficit) after income tax for the year</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(46,111)</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Other comprehensive income for the year, net of tax</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Total comprehensive loss attributable to members of the entity</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(46,111)</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279622">
                <a:tc>
                  <a:txBody>
                    <a:bodyPr/>
                    <a:lstStyle/>
                    <a:p>
                      <a:pPr>
                        <a:spcBef>
                          <a:spcPts val="300"/>
                        </a:spcBef>
                        <a:spcAft>
                          <a:spcPts val="0"/>
                        </a:spcAft>
                      </a:pPr>
                      <a:r>
                        <a:rPr lang="en-AU" sz="1400" dirty="0">
                          <a:solidFill>
                            <a:srgbClr val="3F454F"/>
                          </a:solidFill>
                          <a:effectLst/>
                        </a:rPr>
                        <a:t>Balance at 31 December 2014</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lgn="r">
                        <a:spcBef>
                          <a:spcPts val="300"/>
                        </a:spcBef>
                        <a:spcAft>
                          <a:spcPts val="0"/>
                        </a:spcAft>
                      </a:pPr>
                      <a:r>
                        <a:rPr lang="en-AU" sz="1400" dirty="0">
                          <a:solidFill>
                            <a:srgbClr val="3F454F"/>
                          </a:solidFill>
                          <a:effectLst/>
                        </a:rPr>
                        <a:t>901,381</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475" marR="57475" marT="0" marB="0" anchor="ctr">
                    <a:noFill/>
                  </a:tcPr>
                </a:tc>
                <a:tc>
                  <a:txBody>
                    <a:bodyPr/>
                    <a:lstStyle/>
                    <a:p>
                      <a:pPr>
                        <a:spcBef>
                          <a:spcPts val="300"/>
                        </a:spcBef>
                        <a:spcAft>
                          <a:spcPts val="30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bl>
          </a:graphicData>
        </a:graphic>
      </p:graphicFrame>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dirty="0"/>
          </a:p>
        </p:txBody>
      </p:sp>
    </p:spTree>
    <p:extLst>
      <p:ext uri="{BB962C8B-B14F-4D97-AF65-F5344CB8AC3E}">
        <p14:creationId xmlns:p14="http://schemas.microsoft.com/office/powerpoint/2010/main" val="12130440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Cash Flow</a:t>
            </a:r>
            <a:endParaRPr lang="en-AU" dirty="0"/>
          </a:p>
        </p:txBody>
      </p:sp>
      <p:sp>
        <p:nvSpPr>
          <p:cNvPr id="5" name="Rectangle 1"/>
          <p:cNvSpPr>
            <a:spLocks noChangeArrowheads="1"/>
          </p:cNvSpPr>
          <p:nvPr/>
        </p:nvSpPr>
        <p:spPr bwMode="auto">
          <a:xfrm>
            <a:off x="-2119305" y="-23380"/>
            <a:ext cx="11263305" cy="480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dirty="0"/>
          </a:p>
        </p:txBody>
      </p:sp>
      <p:graphicFrame>
        <p:nvGraphicFramePr>
          <p:cNvPr id="7" name="Content Placeholder 6"/>
          <p:cNvGraphicFramePr>
            <a:graphicFrameLocks noGrp="1"/>
          </p:cNvGraphicFramePr>
          <p:nvPr>
            <p:ph idx="1"/>
            <p:extLst/>
          </p:nvPr>
        </p:nvGraphicFramePr>
        <p:xfrm>
          <a:off x="683568" y="1340767"/>
          <a:ext cx="5547275" cy="5467397"/>
        </p:xfrm>
        <a:graphic>
          <a:graphicData uri="http://schemas.openxmlformats.org/drawingml/2006/table">
            <a:tbl>
              <a:tblPr firstRow="1" firstCol="1" bandRow="1">
                <a:tableStyleId>{5C22544A-7EE6-4342-B048-85BDC9FD1C3A}</a:tableStyleId>
              </a:tblPr>
              <a:tblGrid>
                <a:gridCol w="3283356"/>
                <a:gridCol w="510599"/>
                <a:gridCol w="802371"/>
                <a:gridCol w="82825"/>
                <a:gridCol w="420435"/>
                <a:gridCol w="447689"/>
              </a:tblGrid>
              <a:tr h="212910">
                <a:tc gridSpan="5">
                  <a:txBody>
                    <a:bodyPr/>
                    <a:lstStyle/>
                    <a:p>
                      <a:pPr algn="ctr">
                        <a:spcBef>
                          <a:spcPts val="300"/>
                        </a:spcBef>
                        <a:spcAft>
                          <a:spcPts val="0"/>
                        </a:spcAft>
                      </a:pPr>
                      <a:r>
                        <a:rPr lang="en-AU" sz="1400" dirty="0">
                          <a:solidFill>
                            <a:srgbClr val="3F454F"/>
                          </a:solidFill>
                          <a:effectLst/>
                        </a:rPr>
                        <a:t>STATEMENT OF CASH FLOWS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a:spcBef>
                          <a:spcPts val="300"/>
                        </a:spcBef>
                        <a:spcAft>
                          <a:spcPts val="300"/>
                        </a:spcAft>
                      </a:pPr>
                      <a:r>
                        <a:rPr lang="en-AU" sz="1000">
                          <a:solidFill>
                            <a:srgbClr val="3F454F"/>
                          </a:solidFill>
                          <a:effectLst/>
                        </a:rPr>
                        <a:t> </a:t>
                      </a:r>
                      <a:endParaRPr lang="en-AU" sz="10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chemeClr val="bg1"/>
                    </a:solidFill>
                  </a:tcPr>
                </a:tc>
              </a:tr>
              <a:tr h="212910">
                <a:tc gridSpan="5">
                  <a:txBody>
                    <a:bodyPr/>
                    <a:lstStyle/>
                    <a:p>
                      <a:pPr algn="ctr">
                        <a:spcBef>
                          <a:spcPts val="300"/>
                        </a:spcBef>
                        <a:spcAft>
                          <a:spcPts val="0"/>
                        </a:spcAft>
                      </a:pPr>
                      <a:r>
                        <a:rPr lang="en-AU" sz="1400" dirty="0">
                          <a:solidFill>
                            <a:srgbClr val="3F454F"/>
                          </a:solidFill>
                          <a:effectLst/>
                        </a:rPr>
                        <a:t>FOR THE YEAR ENDED 31 DECEMBER 2014</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a:spcBef>
                          <a:spcPts val="300"/>
                        </a:spcBef>
                        <a:spcAft>
                          <a:spcPts val="300"/>
                        </a:spcAft>
                      </a:pPr>
                      <a:r>
                        <a:rPr lang="en-AU" sz="1000">
                          <a:solidFill>
                            <a:srgbClr val="3F454F"/>
                          </a:solidFill>
                          <a:effectLst/>
                        </a:rPr>
                        <a:t> </a:t>
                      </a:r>
                      <a:endParaRPr lang="en-AU" sz="10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chemeClr val="bg1"/>
                    </a:solidFill>
                  </a:tcPr>
                </a:tc>
              </a:tr>
              <a:tr h="212910">
                <a:tc gridSpan="5">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a:spcBef>
                          <a:spcPts val="300"/>
                        </a:spcBef>
                        <a:spcAft>
                          <a:spcPts val="300"/>
                        </a:spcAft>
                      </a:pPr>
                      <a:r>
                        <a:rPr lang="en-AU" sz="1000">
                          <a:solidFill>
                            <a:srgbClr val="3F454F"/>
                          </a:solidFill>
                          <a:effectLst/>
                        </a:rPr>
                        <a:t> </a:t>
                      </a:r>
                      <a:endParaRPr lang="en-AU" sz="10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chemeClr val="bg1"/>
                    </a:solidFill>
                  </a:tcPr>
                </a:tc>
              </a:tr>
              <a:tr h="212910">
                <a:tc rowSpan="2">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rowSpan="2">
                  <a:txBody>
                    <a:bodyPr/>
                    <a:lstStyle/>
                    <a:p>
                      <a:pPr algn="ctr">
                        <a:spcBef>
                          <a:spcPts val="300"/>
                        </a:spcBef>
                        <a:spcAft>
                          <a:spcPts val="0"/>
                        </a:spcAft>
                      </a:pPr>
                      <a:r>
                        <a:rPr lang="en-AU" sz="1400">
                          <a:solidFill>
                            <a:srgbClr val="3F454F"/>
                          </a:solidFill>
                          <a:effectLst/>
                        </a:rPr>
                        <a:t>Note</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a:solidFill>
                            <a:srgbClr val="3F454F"/>
                          </a:solidFill>
                          <a:effectLst/>
                        </a:rPr>
                        <a:t>2014</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rowSpan="2">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a:solidFill>
                            <a:srgbClr val="3F454F"/>
                          </a:solidFill>
                          <a:effectLst/>
                        </a:rPr>
                        <a:t>2013</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212910">
                <a:tc vMerge="1">
                  <a:txBody>
                    <a:bodyPr/>
                    <a:lstStyle/>
                    <a:p>
                      <a:endParaRPr lang="en-AU"/>
                    </a:p>
                  </a:txBody>
                  <a:tcPr/>
                </a:tc>
                <a:tc vMerge="1">
                  <a:txBody>
                    <a:bodyPr/>
                    <a:lstStyle/>
                    <a:p>
                      <a:endParaRPr lang="en-AU"/>
                    </a:p>
                  </a:txBody>
                  <a:tcPr/>
                </a:tc>
                <a:tc>
                  <a:txBody>
                    <a:bodyPr/>
                    <a:lstStyle/>
                    <a:p>
                      <a:pPr algn="r">
                        <a:spcBef>
                          <a:spcPts val="300"/>
                        </a:spcBef>
                        <a:spcAft>
                          <a:spcPts val="0"/>
                        </a:spcAft>
                      </a:pPr>
                      <a:r>
                        <a:rPr lang="en-AU" sz="1400">
                          <a:solidFill>
                            <a:srgbClr val="3F454F"/>
                          </a:solidFill>
                          <a:effectLst/>
                        </a:rPr>
                        <a:t>$</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vMerge="1">
                  <a:txBody>
                    <a:bodyPr/>
                    <a:lstStyle/>
                    <a:p>
                      <a:endParaRPr lang="en-AU"/>
                    </a:p>
                  </a:txBody>
                  <a:tcPr/>
                </a:tc>
                <a:tc gridSpan="2">
                  <a:txBody>
                    <a:bodyPr/>
                    <a:lstStyle/>
                    <a:p>
                      <a:pPr algn="r">
                        <a:spcBef>
                          <a:spcPts val="300"/>
                        </a:spcBef>
                        <a:spcAft>
                          <a:spcPts val="0"/>
                        </a:spcAft>
                      </a:pPr>
                      <a:r>
                        <a:rPr lang="en-AU" sz="1400">
                          <a:solidFill>
                            <a:srgbClr val="3F454F"/>
                          </a:solidFill>
                          <a:effectLst/>
                        </a:rPr>
                        <a:t>$</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212910">
                <a:tc>
                  <a:txBody>
                    <a:bodyPr/>
                    <a:lstStyle/>
                    <a:p>
                      <a:pPr>
                        <a:spcBef>
                          <a:spcPts val="300"/>
                        </a:spcBef>
                        <a:spcAft>
                          <a:spcPts val="0"/>
                        </a:spcAft>
                      </a:pPr>
                      <a:r>
                        <a:rPr lang="en-AU" sz="1400" dirty="0">
                          <a:solidFill>
                            <a:srgbClr val="3F454F"/>
                          </a:solidFill>
                          <a:effectLst/>
                        </a:rPr>
                        <a:t>CASH FLOW FROM OPERATING ACTIVITIES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369046">
                <a:tc>
                  <a:txBody>
                    <a:bodyPr/>
                    <a:lstStyle/>
                    <a:p>
                      <a:pPr>
                        <a:spcBef>
                          <a:spcPts val="300"/>
                        </a:spcBef>
                        <a:spcAft>
                          <a:spcPts val="0"/>
                        </a:spcAft>
                      </a:pPr>
                      <a:r>
                        <a:rPr lang="en-AU" sz="1400" dirty="0">
                          <a:solidFill>
                            <a:srgbClr val="3F454F"/>
                          </a:solidFill>
                          <a:effectLst/>
                        </a:rPr>
                        <a:t>Receipts from members and customers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a:solidFill>
                            <a:srgbClr val="3F454F"/>
                          </a:solidFill>
                          <a:effectLst/>
                        </a:rPr>
                        <a:t>589,213</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a:solidFill>
                            <a:srgbClr val="3F454F"/>
                          </a:solidFill>
                          <a:effectLst/>
                        </a:rPr>
                        <a:t>851,654</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474487">
                <a:tc>
                  <a:txBody>
                    <a:bodyPr/>
                    <a:lstStyle/>
                    <a:p>
                      <a:pPr>
                        <a:spcBef>
                          <a:spcPts val="300"/>
                        </a:spcBef>
                        <a:spcAft>
                          <a:spcPts val="0"/>
                        </a:spcAft>
                      </a:pPr>
                      <a:r>
                        <a:rPr lang="en-AU" sz="1400" dirty="0">
                          <a:solidFill>
                            <a:srgbClr val="3F454F"/>
                          </a:solidFill>
                          <a:effectLst/>
                        </a:rPr>
                        <a:t>Payments to suppliers and contractors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a:solidFill>
                            <a:srgbClr val="3F454F"/>
                          </a:solidFill>
                          <a:effectLst/>
                        </a:rPr>
                        <a:t>(677,924)</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a:solidFill>
                            <a:srgbClr val="3F454F"/>
                          </a:solidFill>
                          <a:effectLst/>
                        </a:rPr>
                        <a:t>(560,700)</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316326">
                <a:tc>
                  <a:txBody>
                    <a:bodyPr/>
                    <a:lstStyle/>
                    <a:p>
                      <a:pPr>
                        <a:spcBef>
                          <a:spcPts val="300"/>
                        </a:spcBef>
                        <a:spcAft>
                          <a:spcPts val="0"/>
                        </a:spcAft>
                      </a:pPr>
                      <a:r>
                        <a:rPr lang="en-AU" sz="1400" dirty="0">
                          <a:solidFill>
                            <a:srgbClr val="3F454F"/>
                          </a:solidFill>
                          <a:effectLst/>
                        </a:rPr>
                        <a:t>Interest received</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dirty="0">
                          <a:solidFill>
                            <a:srgbClr val="3F454F"/>
                          </a:solidFill>
                          <a:effectLst/>
                        </a:rPr>
                        <a:t>22,101</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a:solidFill>
                            <a:srgbClr val="3F454F"/>
                          </a:solidFill>
                          <a:effectLst/>
                        </a:rPr>
                        <a:t>20,936</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425822">
                <a:tc>
                  <a:txBody>
                    <a:bodyPr/>
                    <a:lstStyle/>
                    <a:p>
                      <a:pPr>
                        <a:spcBef>
                          <a:spcPts val="300"/>
                        </a:spcBef>
                        <a:spcAft>
                          <a:spcPts val="0"/>
                        </a:spcAft>
                      </a:pPr>
                      <a:r>
                        <a:rPr lang="en-AU" sz="1400" dirty="0">
                          <a:solidFill>
                            <a:srgbClr val="3F454F"/>
                          </a:solidFill>
                          <a:effectLst/>
                        </a:rPr>
                        <a:t>Net cash (used in) / provided by operating activities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pPr algn="ctr">
                        <a:spcBef>
                          <a:spcPts val="300"/>
                        </a:spcBef>
                        <a:spcAft>
                          <a:spcPts val="0"/>
                        </a:spcAft>
                      </a:pPr>
                      <a:r>
                        <a:rPr lang="en-AU" sz="1400" dirty="0">
                          <a:solidFill>
                            <a:srgbClr val="3F454F"/>
                          </a:solidFill>
                          <a:effectLst/>
                        </a:rPr>
                        <a:t>8</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dirty="0">
                          <a:solidFill>
                            <a:srgbClr val="3F454F"/>
                          </a:solidFill>
                          <a:effectLst/>
                        </a:rPr>
                        <a:t>(66,610)</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dirty="0">
                          <a:solidFill>
                            <a:srgbClr val="3F454F"/>
                          </a:solidFill>
                          <a:effectLst/>
                        </a:rPr>
                        <a:t>311,890</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212910">
                <a:tc>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ctr">
                        <a:spcBef>
                          <a:spcPts val="300"/>
                        </a:spcBef>
                        <a:spcAft>
                          <a:spcPts val="0"/>
                        </a:spcAft>
                      </a:pPr>
                      <a:r>
                        <a:rPr lang="en-AU" sz="1400" dirty="0">
                          <a:solidFill>
                            <a:srgbClr val="3F454F"/>
                          </a:solidFill>
                          <a:effectLst/>
                        </a:rPr>
                        <a:t> </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212910">
                <a:tc>
                  <a:txBody>
                    <a:bodyPr/>
                    <a:lstStyle/>
                    <a:p>
                      <a:pPr>
                        <a:spcBef>
                          <a:spcPts val="300"/>
                        </a:spcBef>
                        <a:spcAft>
                          <a:spcPts val="0"/>
                        </a:spcAft>
                      </a:pPr>
                      <a:r>
                        <a:rPr lang="en-AU" sz="1400" dirty="0">
                          <a:solidFill>
                            <a:srgbClr val="3F454F"/>
                          </a:solidFill>
                          <a:effectLst/>
                        </a:rPr>
                        <a:t>CASH FLOW FROM INVESTING ACTIVITIES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ctr">
                        <a:spcBef>
                          <a:spcPts val="300"/>
                        </a:spcBef>
                        <a:spcAft>
                          <a:spcPts val="0"/>
                        </a:spcAft>
                      </a:pPr>
                      <a:r>
                        <a:rPr lang="en-AU" sz="1400">
                          <a:solidFill>
                            <a:srgbClr val="3F454F"/>
                          </a:solidFill>
                          <a:effectLst/>
                        </a:rPr>
                        <a:t> </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369046">
                <a:tc>
                  <a:txBody>
                    <a:bodyPr/>
                    <a:lstStyle/>
                    <a:p>
                      <a:pPr>
                        <a:spcBef>
                          <a:spcPts val="300"/>
                        </a:spcBef>
                        <a:spcAft>
                          <a:spcPts val="0"/>
                        </a:spcAft>
                      </a:pPr>
                      <a:r>
                        <a:rPr lang="en-AU" sz="1400" dirty="0">
                          <a:solidFill>
                            <a:srgbClr val="3F454F"/>
                          </a:solidFill>
                          <a:effectLst/>
                        </a:rPr>
                        <a:t>Payments for property, plant &amp; equipment</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a:solidFill>
                            <a:srgbClr val="3F454F"/>
                          </a:solidFill>
                          <a:effectLst/>
                        </a:rPr>
                        <a:t>(368)</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dirty="0">
                          <a:solidFill>
                            <a:srgbClr val="3F454F"/>
                          </a:solidFill>
                          <a:effectLst/>
                        </a:rPr>
                        <a:t>(1,453)</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369046">
                <a:tc>
                  <a:txBody>
                    <a:bodyPr/>
                    <a:lstStyle/>
                    <a:p>
                      <a:pPr>
                        <a:spcBef>
                          <a:spcPts val="300"/>
                        </a:spcBef>
                        <a:spcAft>
                          <a:spcPts val="0"/>
                        </a:spcAft>
                      </a:pPr>
                      <a:r>
                        <a:rPr lang="en-AU" sz="1400" dirty="0">
                          <a:solidFill>
                            <a:srgbClr val="3F454F"/>
                          </a:solidFill>
                          <a:effectLst/>
                        </a:rPr>
                        <a:t>Net cash used in investing activities</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a:solidFill>
                            <a:srgbClr val="3F454F"/>
                          </a:solidFill>
                          <a:effectLst/>
                        </a:rPr>
                        <a:t>(368)</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dirty="0">
                          <a:solidFill>
                            <a:srgbClr val="3F454F"/>
                          </a:solidFill>
                          <a:effectLst/>
                        </a:rPr>
                        <a:t>(1,453)</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212910">
                <a:tc>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ctr">
                        <a:spcBef>
                          <a:spcPts val="300"/>
                        </a:spcBef>
                        <a:spcAft>
                          <a:spcPts val="0"/>
                        </a:spcAft>
                      </a:pPr>
                      <a:r>
                        <a:rPr lang="en-AU" sz="1400">
                          <a:solidFill>
                            <a:srgbClr val="3F454F"/>
                          </a:solidFill>
                          <a:effectLst/>
                        </a:rPr>
                        <a:t> </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rowSpan="2">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369046">
                <a:tc>
                  <a:txBody>
                    <a:bodyPr/>
                    <a:lstStyle/>
                    <a:p>
                      <a:pPr>
                        <a:spcBef>
                          <a:spcPts val="300"/>
                        </a:spcBef>
                        <a:spcAft>
                          <a:spcPts val="0"/>
                        </a:spcAft>
                      </a:pPr>
                      <a:r>
                        <a:rPr lang="en-AU" sz="1400" dirty="0">
                          <a:solidFill>
                            <a:srgbClr val="3F454F"/>
                          </a:solidFill>
                          <a:effectLst/>
                        </a:rPr>
                        <a:t>Net increase in cash held</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a:solidFill>
                            <a:srgbClr val="3F454F"/>
                          </a:solidFill>
                          <a:effectLst/>
                        </a:rPr>
                        <a:t>(66,978)</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vMerge="1">
                  <a:txBody>
                    <a:bodyPr/>
                    <a:lstStyle/>
                    <a:p>
                      <a:endParaRPr lang="en-AU"/>
                    </a:p>
                  </a:txBody>
                  <a:tcPr/>
                </a:tc>
                <a:tc gridSpan="2">
                  <a:txBody>
                    <a:bodyPr/>
                    <a:lstStyle/>
                    <a:p>
                      <a:pPr algn="r">
                        <a:spcBef>
                          <a:spcPts val="300"/>
                        </a:spcBef>
                        <a:spcAft>
                          <a:spcPts val="0"/>
                        </a:spcAft>
                      </a:pPr>
                      <a:r>
                        <a:rPr lang="en-AU" sz="1400" dirty="0">
                          <a:solidFill>
                            <a:srgbClr val="3F454F"/>
                          </a:solidFill>
                          <a:effectLst/>
                        </a:rPr>
                        <a:t>310,437</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425822">
                <a:tc>
                  <a:txBody>
                    <a:bodyPr/>
                    <a:lstStyle/>
                    <a:p>
                      <a:pPr>
                        <a:spcBef>
                          <a:spcPts val="300"/>
                        </a:spcBef>
                        <a:spcAft>
                          <a:spcPts val="0"/>
                        </a:spcAft>
                      </a:pPr>
                      <a:r>
                        <a:rPr lang="en-AU" sz="1400" dirty="0">
                          <a:solidFill>
                            <a:srgbClr val="3F454F"/>
                          </a:solidFill>
                          <a:effectLst/>
                        </a:rPr>
                        <a:t>Cash and cash equivalents at beginning of the financial year</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dirty="0">
                          <a:solidFill>
                            <a:srgbClr val="3F454F"/>
                          </a:solidFill>
                          <a:effectLst/>
                        </a:rPr>
                        <a:t>901,580</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dirty="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dirty="0">
                          <a:solidFill>
                            <a:srgbClr val="3F454F"/>
                          </a:solidFill>
                          <a:effectLst/>
                        </a:rPr>
                        <a:t>591,143</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r h="425822">
                <a:tc>
                  <a:txBody>
                    <a:bodyPr/>
                    <a:lstStyle/>
                    <a:p>
                      <a:pPr>
                        <a:spcBef>
                          <a:spcPts val="300"/>
                        </a:spcBef>
                        <a:spcAft>
                          <a:spcPts val="0"/>
                        </a:spcAft>
                      </a:pPr>
                      <a:r>
                        <a:rPr lang="en-AU" sz="1400">
                          <a:solidFill>
                            <a:srgbClr val="3F454F"/>
                          </a:solidFill>
                          <a:effectLst/>
                        </a:rPr>
                        <a:t>Cash and cash equivalents at end of the financial year</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a:txBody>
                    <a:bodyPr/>
                    <a:lstStyle/>
                    <a:p>
                      <a:pPr algn="r">
                        <a:spcBef>
                          <a:spcPts val="300"/>
                        </a:spcBef>
                        <a:spcAft>
                          <a:spcPts val="0"/>
                        </a:spcAft>
                      </a:pPr>
                      <a:r>
                        <a:rPr lang="en-AU" sz="1400">
                          <a:solidFill>
                            <a:srgbClr val="3F454F"/>
                          </a:solidFill>
                          <a:effectLst/>
                        </a:rPr>
                        <a:t>834,602</a:t>
                      </a:r>
                      <a:endParaRPr lang="en-AU" sz="140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a:txBody>
                    <a:bodyPr/>
                    <a:lstStyle/>
                    <a:p>
                      <a:endParaRPr lang="en-AU" sz="1400">
                        <a:solidFill>
                          <a:srgbClr val="3F454F"/>
                        </a:solidFill>
                        <a:effectLst/>
                        <a:latin typeface="Times New Roman" panose="02020603050405020304" pitchFamily="18" charset="0"/>
                      </a:endParaRPr>
                    </a:p>
                  </a:txBody>
                  <a:tcPr marL="22706" marR="22706" marT="0" marB="0" anchor="ctr">
                    <a:solidFill>
                      <a:schemeClr val="bg1"/>
                    </a:solidFill>
                  </a:tcPr>
                </a:tc>
                <a:tc gridSpan="2">
                  <a:txBody>
                    <a:bodyPr/>
                    <a:lstStyle/>
                    <a:p>
                      <a:pPr algn="r">
                        <a:spcBef>
                          <a:spcPts val="300"/>
                        </a:spcBef>
                        <a:spcAft>
                          <a:spcPts val="0"/>
                        </a:spcAft>
                      </a:pPr>
                      <a:r>
                        <a:rPr lang="en-AU" sz="1400" dirty="0">
                          <a:solidFill>
                            <a:srgbClr val="3F454F"/>
                          </a:solidFill>
                          <a:effectLst/>
                        </a:rPr>
                        <a:t>901,580</a:t>
                      </a:r>
                      <a:endParaRPr lang="en-AU" sz="1400" dirty="0">
                        <a:solidFill>
                          <a:srgbClr val="3F454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06" marR="22706" marT="0" marB="0" anchor="ctr">
                    <a:solidFill>
                      <a:schemeClr val="bg1"/>
                    </a:solidFill>
                  </a:tcPr>
                </a:tc>
                <a:tc hMerge="1">
                  <a:txBody>
                    <a:bodyPr/>
                    <a:lstStyle/>
                    <a:p>
                      <a:endParaRPr lang="en-AU"/>
                    </a:p>
                  </a:txBody>
                  <a:tcPr/>
                </a:tc>
              </a:tr>
            </a:tbl>
          </a:graphicData>
        </a:graphic>
      </p:graphicFrame>
      <p:sp>
        <p:nvSpPr>
          <p:cNvPr id="8" name="Rectangle 2"/>
          <p:cNvSpPr>
            <a:spLocks noChangeArrowheads="1"/>
          </p:cNvSpPr>
          <p:nvPr/>
        </p:nvSpPr>
        <p:spPr bwMode="auto">
          <a:xfrm>
            <a:off x="-11837147" y="-46841"/>
            <a:ext cx="24566682" cy="547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spTree>
    <p:extLst>
      <p:ext uri="{BB962C8B-B14F-4D97-AF65-F5344CB8AC3E}">
        <p14:creationId xmlns:p14="http://schemas.microsoft.com/office/powerpoint/2010/main" val="2751482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4464496"/>
          </a:xfrm>
        </p:spPr>
        <p:txBody>
          <a:bodyPr>
            <a:normAutofit/>
          </a:bodyPr>
          <a:lstStyle/>
          <a:p>
            <a:r>
              <a:rPr lang="en-AU" b="1" dirty="0" smtClean="0">
                <a:solidFill>
                  <a:srgbClr val="B81237"/>
                </a:solidFill>
              </a:rPr>
              <a:t>2. President’s Report</a:t>
            </a:r>
            <a:r>
              <a:rPr lang="en-AU" sz="3600" dirty="0" smtClean="0"/>
              <a:t/>
            </a:r>
            <a:br>
              <a:rPr lang="en-AU" sz="3600" dirty="0" smtClean="0"/>
            </a:br>
            <a:r>
              <a:rPr lang="en-AU" sz="3600" dirty="0" smtClean="0"/>
              <a:t/>
            </a:r>
            <a:br>
              <a:rPr lang="en-AU" sz="3600" dirty="0" smtClean="0"/>
            </a:br>
            <a:r>
              <a:rPr lang="en-AU" dirty="0" smtClean="0"/>
              <a:t/>
            </a:r>
            <a:br>
              <a:rPr lang="en-AU" dirty="0" smtClean="0"/>
            </a:br>
            <a:endParaRPr lang="en-AU" b="1" dirty="0">
              <a:solidFill>
                <a:srgbClr val="B81237"/>
              </a:solidFill>
            </a:endParaRPr>
          </a:p>
        </p:txBody>
      </p:sp>
      <p:pic>
        <p:nvPicPr>
          <p:cNvPr id="4" name="Picture 3" descr="AIG_LogoA.bmp"/>
          <p:cNvPicPr>
            <a:picLocks noChangeAspect="1"/>
          </p:cNvPicPr>
          <p:nvPr/>
        </p:nvPicPr>
        <p:blipFill>
          <a:blip r:embed="rId2" cstate="print"/>
          <a:stretch>
            <a:fillRect/>
          </a:stretch>
        </p:blipFill>
        <p:spPr>
          <a:xfrm>
            <a:off x="5220072" y="72033"/>
            <a:ext cx="3848100" cy="1628775"/>
          </a:xfrm>
          <a:prstGeom prst="rect">
            <a:avLst/>
          </a:prstGeom>
        </p:spPr>
      </p:pic>
      <p:sp>
        <p:nvSpPr>
          <p:cNvPr id="7" name="Half Frame 6"/>
          <p:cNvSpPr/>
          <p:nvPr/>
        </p:nvSpPr>
        <p:spPr>
          <a:xfrm>
            <a:off x="251520" y="188640"/>
            <a:ext cx="2808312" cy="3384376"/>
          </a:xfrm>
          <a:prstGeom prst="halfFrame">
            <a:avLst>
              <a:gd name="adj1" fmla="val 8117"/>
              <a:gd name="adj2" fmla="val 9170"/>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Membership Growth</a:t>
            </a:r>
            <a:br>
              <a:rPr lang="en-AU" dirty="0" smtClean="0"/>
            </a:br>
            <a:r>
              <a:rPr lang="en-AU" sz="2700" b="1" dirty="0"/>
              <a:t>3267</a:t>
            </a:r>
            <a:r>
              <a:rPr lang="en-AU" sz="2700" dirty="0"/>
              <a:t> as of 1 May 2015</a:t>
            </a:r>
            <a:r>
              <a:rPr lang="en-AU" dirty="0" smtClean="0"/>
              <a:t/>
            </a:r>
            <a:br>
              <a:rPr lang="en-AU" dirty="0" smtClean="0"/>
            </a:b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4779207"/>
              </p:ext>
            </p:extLst>
          </p:nvPr>
        </p:nvGraphicFramePr>
        <p:xfrm>
          <a:off x="179512" y="2060848"/>
          <a:ext cx="4352265" cy="348989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059832" y="4365104"/>
            <a:ext cx="2432662" cy="646331"/>
          </a:xfrm>
          <a:prstGeom prst="rect">
            <a:avLst/>
          </a:prstGeom>
          <a:noFill/>
        </p:spPr>
        <p:txBody>
          <a:bodyPr wrap="square" rtlCol="0">
            <a:spAutoFit/>
          </a:bodyPr>
          <a:lstStyle/>
          <a:p>
            <a:r>
              <a:rPr lang="en-AU" dirty="0" smtClean="0"/>
              <a:t>Members </a:t>
            </a:r>
          </a:p>
          <a:p>
            <a:r>
              <a:rPr lang="en-AU" dirty="0" smtClean="0"/>
              <a:t>- 2220 (68%)</a:t>
            </a:r>
            <a:endParaRPr lang="en-AU" dirty="0"/>
          </a:p>
        </p:txBody>
      </p:sp>
      <p:graphicFrame>
        <p:nvGraphicFramePr>
          <p:cNvPr id="10" name="Chart 9"/>
          <p:cNvGraphicFramePr/>
          <p:nvPr>
            <p:extLst>
              <p:ext uri="{D42A27DB-BD31-4B8C-83A1-F6EECF244321}">
                <p14:modId xmlns:p14="http://schemas.microsoft.com/office/powerpoint/2010/main" val="1677593460"/>
              </p:ext>
            </p:extLst>
          </p:nvPr>
        </p:nvGraphicFramePr>
        <p:xfrm>
          <a:off x="3707904" y="1556792"/>
          <a:ext cx="5486400"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596336" y="2996952"/>
            <a:ext cx="1156855" cy="369332"/>
          </a:xfrm>
          <a:prstGeom prst="rect">
            <a:avLst/>
          </a:prstGeom>
          <a:noFill/>
        </p:spPr>
        <p:txBody>
          <a:bodyPr wrap="none" rtlCol="0">
            <a:spAutoFit/>
          </a:bodyPr>
          <a:lstStyle/>
          <a:p>
            <a:r>
              <a:rPr lang="en-AU" dirty="0" smtClean="0"/>
              <a:t>WA - 1370</a:t>
            </a:r>
            <a:endParaRPr lang="en-AU" dirty="0"/>
          </a:p>
        </p:txBody>
      </p:sp>
      <p:sp>
        <p:nvSpPr>
          <p:cNvPr id="11" name="TextBox 10"/>
          <p:cNvSpPr txBox="1"/>
          <p:nvPr/>
        </p:nvSpPr>
        <p:spPr>
          <a:xfrm>
            <a:off x="6840252" y="4719142"/>
            <a:ext cx="1512168" cy="369332"/>
          </a:xfrm>
          <a:prstGeom prst="rect">
            <a:avLst/>
          </a:prstGeom>
          <a:noFill/>
        </p:spPr>
        <p:txBody>
          <a:bodyPr wrap="square" rtlCol="0">
            <a:spAutoFit/>
          </a:bodyPr>
          <a:lstStyle/>
          <a:p>
            <a:r>
              <a:rPr lang="en-AU" dirty="0" smtClean="0"/>
              <a:t>NSW - 537</a:t>
            </a:r>
            <a:endParaRPr lang="en-AU" dirty="0"/>
          </a:p>
        </p:txBody>
      </p:sp>
      <p:sp>
        <p:nvSpPr>
          <p:cNvPr id="12" name="TextBox 11"/>
          <p:cNvSpPr txBox="1"/>
          <p:nvPr/>
        </p:nvSpPr>
        <p:spPr>
          <a:xfrm>
            <a:off x="4384498" y="2996952"/>
            <a:ext cx="1107996" cy="369332"/>
          </a:xfrm>
          <a:prstGeom prst="rect">
            <a:avLst/>
          </a:prstGeom>
          <a:noFill/>
        </p:spPr>
        <p:txBody>
          <a:bodyPr wrap="none" rtlCol="0">
            <a:spAutoFit/>
          </a:bodyPr>
          <a:lstStyle/>
          <a:p>
            <a:r>
              <a:rPr lang="en-AU" dirty="0" smtClean="0"/>
              <a:t>QLD - 473</a:t>
            </a:r>
            <a:endParaRPr lang="en-AU" dirty="0"/>
          </a:p>
        </p:txBody>
      </p:sp>
      <p:sp>
        <p:nvSpPr>
          <p:cNvPr id="13" name="TextBox 12"/>
          <p:cNvSpPr txBox="1"/>
          <p:nvPr/>
        </p:nvSpPr>
        <p:spPr>
          <a:xfrm>
            <a:off x="4894005" y="2478958"/>
            <a:ext cx="1059906" cy="369332"/>
          </a:xfrm>
          <a:prstGeom prst="rect">
            <a:avLst/>
          </a:prstGeom>
          <a:noFill/>
        </p:spPr>
        <p:txBody>
          <a:bodyPr wrap="none" rtlCol="0">
            <a:spAutoFit/>
          </a:bodyPr>
          <a:lstStyle/>
          <a:p>
            <a:r>
              <a:rPr lang="en-AU" dirty="0" smtClean="0"/>
              <a:t>O/S - 417</a:t>
            </a:r>
            <a:endParaRPr lang="en-AU" dirty="0"/>
          </a:p>
        </p:txBody>
      </p:sp>
      <p:sp>
        <p:nvSpPr>
          <p:cNvPr id="14" name="TextBox 13"/>
          <p:cNvSpPr txBox="1"/>
          <p:nvPr/>
        </p:nvSpPr>
        <p:spPr>
          <a:xfrm>
            <a:off x="4671102" y="4534476"/>
            <a:ext cx="1505712" cy="369332"/>
          </a:xfrm>
          <a:prstGeom prst="rect">
            <a:avLst/>
          </a:prstGeom>
          <a:noFill/>
        </p:spPr>
        <p:txBody>
          <a:bodyPr wrap="square" rtlCol="0">
            <a:spAutoFit/>
          </a:bodyPr>
          <a:lstStyle/>
          <a:p>
            <a:r>
              <a:rPr lang="en-AU" dirty="0" smtClean="0"/>
              <a:t>VIC - 258</a:t>
            </a:r>
            <a:endParaRPr lang="en-AU" dirty="0"/>
          </a:p>
        </p:txBody>
      </p:sp>
    </p:spTree>
    <p:extLst>
      <p:ext uri="{BB962C8B-B14F-4D97-AF65-F5344CB8AC3E}">
        <p14:creationId xmlns:p14="http://schemas.microsoft.com/office/powerpoint/2010/main" val="2192500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Benefits of AIG Membership</a:t>
            </a:r>
            <a:endParaRPr lang="en-AU" dirty="0"/>
          </a:p>
        </p:txBody>
      </p:sp>
      <p:sp>
        <p:nvSpPr>
          <p:cNvPr id="3" name="Content Placeholder 2"/>
          <p:cNvSpPr>
            <a:spLocks noGrp="1"/>
          </p:cNvSpPr>
          <p:nvPr>
            <p:ph idx="1"/>
          </p:nvPr>
        </p:nvSpPr>
        <p:spPr>
          <a:xfrm>
            <a:off x="457200" y="1733756"/>
            <a:ext cx="8075240" cy="4536504"/>
          </a:xfrm>
        </p:spPr>
        <p:txBody>
          <a:bodyPr/>
          <a:lstStyle/>
          <a:p>
            <a:r>
              <a:rPr lang="en-AU" sz="1800" dirty="0"/>
              <a:t>CP/QP for JORC and NI 43-101</a:t>
            </a:r>
          </a:p>
          <a:p>
            <a:r>
              <a:rPr lang="en-AU" sz="1800" dirty="0" smtClean="0"/>
              <a:t>Low membership fees and CPD events</a:t>
            </a:r>
          </a:p>
          <a:p>
            <a:r>
              <a:rPr lang="en-AU" sz="1800" dirty="0" smtClean="0"/>
              <a:t>Professional registration of geoscientists (RPGeo)</a:t>
            </a:r>
          </a:p>
          <a:p>
            <a:r>
              <a:rPr lang="en-AU" sz="1800" dirty="0" smtClean="0"/>
              <a:t>International recognition of qualifications</a:t>
            </a:r>
          </a:p>
          <a:p>
            <a:r>
              <a:rPr lang="en-AU" sz="1800" dirty="0" smtClean="0"/>
              <a:t>Free publications (AIG News, Bulletins, and Handbooks)</a:t>
            </a:r>
          </a:p>
          <a:p>
            <a:r>
              <a:rPr lang="en-AU" sz="1800" dirty="0" smtClean="0"/>
              <a:t>EduMine Campus discount</a:t>
            </a:r>
          </a:p>
          <a:p>
            <a:r>
              <a:rPr lang="en-AU" sz="1800" dirty="0" smtClean="0"/>
              <a:t>Extensive </a:t>
            </a:r>
            <a:r>
              <a:rPr lang="en-AU" sz="1800" dirty="0"/>
              <a:t>member benefits </a:t>
            </a:r>
            <a:r>
              <a:rPr lang="en-AU" sz="1800" dirty="0" smtClean="0"/>
              <a:t>package: </a:t>
            </a:r>
            <a:endParaRPr lang="en-AU" sz="1800" dirty="0"/>
          </a:p>
          <a:p>
            <a:pPr lvl="1"/>
            <a:r>
              <a:rPr lang="en-AU" sz="1200" dirty="0"/>
              <a:t>Vehicle hire discounts</a:t>
            </a:r>
          </a:p>
          <a:p>
            <a:pPr lvl="1"/>
            <a:r>
              <a:rPr lang="en-AU" sz="1200" dirty="0"/>
              <a:t>Discounted Home and investment loans</a:t>
            </a:r>
          </a:p>
          <a:p>
            <a:pPr lvl="1"/>
            <a:r>
              <a:rPr lang="en-AU" sz="1200" dirty="0"/>
              <a:t>Motor vehicle purchase service</a:t>
            </a:r>
          </a:p>
          <a:p>
            <a:pPr lvl="1"/>
            <a:r>
              <a:rPr lang="en-AU" sz="1200" dirty="0"/>
              <a:t>Qantas Club and Virgin Blue lounge membership</a:t>
            </a:r>
          </a:p>
          <a:p>
            <a:pPr lvl="1"/>
            <a:r>
              <a:rPr lang="en-AU" sz="1200" dirty="0"/>
              <a:t>Residential, business and mobile phone plans</a:t>
            </a:r>
          </a:p>
          <a:p>
            <a:pPr lvl="1"/>
            <a:r>
              <a:rPr lang="en-AU" sz="1200" dirty="0"/>
              <a:t>Motor vehicle insurance and </a:t>
            </a:r>
            <a:r>
              <a:rPr lang="en-AU" sz="1200" dirty="0" smtClean="0"/>
              <a:t>finance</a:t>
            </a:r>
          </a:p>
          <a:p>
            <a:pPr lvl="1"/>
            <a:r>
              <a:rPr lang="en-AU" sz="1200" dirty="0" smtClean="0"/>
              <a:t>Travel </a:t>
            </a:r>
            <a:r>
              <a:rPr lang="en-AU" sz="1200" dirty="0"/>
              <a:t>services and travel brochures</a:t>
            </a:r>
          </a:p>
          <a:p>
            <a:pPr lvl="1"/>
            <a:r>
              <a:rPr lang="en-AU" sz="1200" dirty="0"/>
              <a:t>Citibank credit card</a:t>
            </a:r>
          </a:p>
          <a:p>
            <a:pPr lvl="1"/>
            <a:r>
              <a:rPr lang="en-AU" sz="1200" dirty="0"/>
              <a:t>Numerous lifestyle benefits, including gym membership, </a:t>
            </a:r>
            <a:r>
              <a:rPr lang="en-AU" sz="1200" dirty="0" smtClean="0"/>
              <a:t>a </a:t>
            </a:r>
            <a:r>
              <a:rPr lang="en-AU" sz="1200" dirty="0"/>
              <a:t>wine </a:t>
            </a:r>
            <a:r>
              <a:rPr lang="en-AU" sz="1200" dirty="0" smtClean="0"/>
              <a:t>club</a:t>
            </a:r>
          </a:p>
          <a:p>
            <a:pPr lvl="1"/>
            <a:r>
              <a:rPr lang="en-AU" sz="1400" b="1" dirty="0"/>
              <a:t>Professional Indemnity and Public Liability Insurance</a:t>
            </a:r>
            <a:endParaRPr lang="en-AU" sz="1400" b="1" dirty="0" smtClean="0"/>
          </a:p>
          <a:p>
            <a:pPr lvl="1"/>
            <a:endParaRPr lang="en-AU" sz="1400" dirty="0"/>
          </a:p>
          <a:p>
            <a:endParaRPr lang="en-AU" sz="1800" dirty="0"/>
          </a:p>
          <a:p>
            <a:endParaRPr lang="en-AU" sz="1800" dirty="0" smtClean="0"/>
          </a:p>
          <a:p>
            <a:endParaRPr lang="en-AU" sz="1800" dirty="0" smtClean="0"/>
          </a:p>
          <a:p>
            <a:endParaRPr lang="en-AU" sz="1800" dirty="0" smtClean="0"/>
          </a:p>
          <a:p>
            <a:r>
              <a:rPr lang="en-AU" sz="1800" dirty="0" smtClean="0"/>
              <a:t>PL/PI Insurance</a:t>
            </a:r>
            <a:endParaRPr lang="en-AU" sz="1800" dirty="0"/>
          </a:p>
        </p:txBody>
      </p:sp>
    </p:spTree>
    <p:extLst>
      <p:ext uri="{BB962C8B-B14F-4D97-AF65-F5344CB8AC3E}">
        <p14:creationId xmlns:p14="http://schemas.microsoft.com/office/powerpoint/2010/main" val="3620827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KBI Insurance</a:t>
            </a:r>
            <a:br>
              <a:rPr lang="en-AU" dirty="0" smtClean="0"/>
            </a:br>
            <a:r>
              <a:rPr lang="en-AU" dirty="0" smtClean="0"/>
              <a:t>Participation</a:t>
            </a:r>
            <a:endParaRPr lang="en-AU" dirty="0"/>
          </a:p>
        </p:txBody>
      </p:sp>
      <p:pic>
        <p:nvPicPr>
          <p:cNvPr id="6" name="Content Placeholder 5"/>
          <p:cNvPicPr>
            <a:picLocks noGrp="1" noChangeAspect="1"/>
          </p:cNvPicPr>
          <p:nvPr>
            <p:ph idx="1"/>
          </p:nvPr>
        </p:nvPicPr>
        <p:blipFill>
          <a:blip r:embed="rId2"/>
          <a:stretch>
            <a:fillRect/>
          </a:stretch>
        </p:blipFill>
        <p:spPr>
          <a:xfrm>
            <a:off x="1096796" y="1791813"/>
            <a:ext cx="6211508" cy="4733531"/>
          </a:xfrm>
          <a:prstGeom prst="rect">
            <a:avLst/>
          </a:prstGeom>
        </p:spPr>
      </p:pic>
      <p:sp>
        <p:nvSpPr>
          <p:cNvPr id="7" name="TextBox 6"/>
          <p:cNvSpPr txBox="1"/>
          <p:nvPr/>
        </p:nvSpPr>
        <p:spPr>
          <a:xfrm>
            <a:off x="4427984" y="2780928"/>
            <a:ext cx="4185634"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smtClean="0"/>
              <a:t>85 % take up rate of members that proceed with insurance </a:t>
            </a:r>
          </a:p>
          <a:p>
            <a:pPr marL="285750" indent="-285750">
              <a:buFont typeface="Arial" panose="020B0604020202020204" pitchFamily="34" charset="0"/>
              <a:buChar char="•"/>
            </a:pPr>
            <a:r>
              <a:rPr lang="en-US" b="1" dirty="0" smtClean="0"/>
              <a:t>336% increase in policies placed since last year’s AGM</a:t>
            </a:r>
          </a:p>
          <a:p>
            <a:endParaRPr lang="en-US" b="1" dirty="0" smtClean="0"/>
          </a:p>
          <a:p>
            <a:pPr marL="285750" indent="-285750">
              <a:buFont typeface="Arial" panose="020B0604020202020204" pitchFamily="34" charset="0"/>
              <a:buChar char="•"/>
            </a:pPr>
            <a:endParaRPr lang="en-GB" b="1" dirty="0"/>
          </a:p>
        </p:txBody>
      </p:sp>
    </p:spTree>
    <p:extLst>
      <p:ext uri="{BB962C8B-B14F-4D97-AF65-F5344CB8AC3E}">
        <p14:creationId xmlns:p14="http://schemas.microsoft.com/office/powerpoint/2010/main" val="2728860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Highlights</a:t>
            </a:r>
            <a:br>
              <a:rPr lang="en-AU" dirty="0" smtClean="0"/>
            </a:br>
            <a:r>
              <a:rPr lang="en-AU" dirty="0" smtClean="0"/>
              <a:t>2014 - 2015</a:t>
            </a:r>
            <a:endParaRPr lang="en-AU" dirty="0"/>
          </a:p>
        </p:txBody>
      </p:sp>
      <p:sp>
        <p:nvSpPr>
          <p:cNvPr id="3" name="Content Placeholder 2"/>
          <p:cNvSpPr>
            <a:spLocks noGrp="1"/>
          </p:cNvSpPr>
          <p:nvPr>
            <p:ph idx="1"/>
          </p:nvPr>
        </p:nvSpPr>
        <p:spPr>
          <a:xfrm>
            <a:off x="457200" y="1916832"/>
            <a:ext cx="7859216" cy="4392488"/>
          </a:xfrm>
        </p:spPr>
        <p:txBody>
          <a:bodyPr/>
          <a:lstStyle/>
          <a:p>
            <a:pPr lvl="0"/>
            <a:r>
              <a:rPr lang="en-AU" sz="1600" b="1" dirty="0"/>
              <a:t>Membership growth </a:t>
            </a:r>
          </a:p>
          <a:p>
            <a:pPr lvl="1"/>
            <a:r>
              <a:rPr lang="en-AU" sz="1600" b="1" dirty="0"/>
              <a:t>3181</a:t>
            </a:r>
            <a:r>
              <a:rPr lang="en-AU" sz="1600" dirty="0"/>
              <a:t> at the end of 2014 to </a:t>
            </a:r>
            <a:r>
              <a:rPr lang="en-AU" sz="1600" b="1" dirty="0"/>
              <a:t>3267</a:t>
            </a:r>
            <a:r>
              <a:rPr lang="en-AU" sz="1600" dirty="0"/>
              <a:t> as of 1 May 2015</a:t>
            </a:r>
          </a:p>
          <a:p>
            <a:pPr lvl="0"/>
            <a:r>
              <a:rPr lang="en-AU" sz="1600" dirty="0"/>
              <a:t> </a:t>
            </a:r>
            <a:r>
              <a:rPr lang="en-AU" sz="1600" b="1" dirty="0" smtClean="0"/>
              <a:t>Communications</a:t>
            </a:r>
            <a:endParaRPr lang="en-AU" sz="1600" b="1" dirty="0"/>
          </a:p>
          <a:p>
            <a:pPr lvl="1"/>
            <a:r>
              <a:rPr lang="en-AU" sz="1600" dirty="0"/>
              <a:t>Online membership renewal and profile system </a:t>
            </a:r>
          </a:p>
          <a:p>
            <a:pPr lvl="1"/>
            <a:r>
              <a:rPr lang="en-AU" sz="1600" dirty="0"/>
              <a:t>Appointment of a new editor for AIG News</a:t>
            </a:r>
          </a:p>
          <a:p>
            <a:pPr lvl="1"/>
            <a:r>
              <a:rPr lang="en-AU" sz="1600" dirty="0"/>
              <a:t>Conversion of AIG News to a fully digital format</a:t>
            </a:r>
          </a:p>
          <a:p>
            <a:pPr lvl="1"/>
            <a:r>
              <a:rPr lang="en-AU" sz="1600" dirty="0"/>
              <a:t>Online Bookstore</a:t>
            </a:r>
          </a:p>
          <a:p>
            <a:pPr lvl="0"/>
            <a:r>
              <a:rPr lang="en-AU" sz="1600" b="1" dirty="0"/>
              <a:t>New initiatives</a:t>
            </a:r>
          </a:p>
          <a:p>
            <a:pPr lvl="1"/>
            <a:r>
              <a:rPr lang="en-AU" sz="1600" dirty="0"/>
              <a:t>Mentoring program </a:t>
            </a:r>
            <a:r>
              <a:rPr lang="en-AU" sz="1600" dirty="0" smtClean="0"/>
              <a:t>initiated </a:t>
            </a:r>
            <a:r>
              <a:rPr lang="en-AU" sz="1600" dirty="0"/>
              <a:t>by the new  National Graduate Committee</a:t>
            </a:r>
          </a:p>
          <a:p>
            <a:pPr lvl="0"/>
            <a:r>
              <a:rPr lang="en-AU" sz="1600" b="1" dirty="0"/>
              <a:t>Sponsored research</a:t>
            </a:r>
          </a:p>
          <a:p>
            <a:pPr lvl="1"/>
            <a:r>
              <a:rPr lang="en-AU" sz="1600" dirty="0"/>
              <a:t> A realistic estimation of Australia’s Economically Recoverable Mineral Resources</a:t>
            </a:r>
          </a:p>
          <a:p>
            <a:pPr lvl="1"/>
            <a:r>
              <a:rPr lang="en-AU" sz="1600" dirty="0" smtClean="0"/>
              <a:t>UNCOVER </a:t>
            </a:r>
            <a:r>
              <a:rPr lang="en-AU" sz="1600" dirty="0"/>
              <a:t>“Roadmap” on future directions for exploration geoscience research</a:t>
            </a:r>
          </a:p>
          <a:p>
            <a:pPr lvl="0"/>
            <a:r>
              <a:rPr lang="en-AU" sz="1600" b="1" dirty="0"/>
              <a:t>New Secretariat</a:t>
            </a:r>
          </a:p>
          <a:p>
            <a:pPr lvl="1"/>
            <a:r>
              <a:rPr lang="en-AU" sz="1600" dirty="0"/>
              <a:t>Effective 1 July Secretariat Service Provider will be </a:t>
            </a:r>
            <a:r>
              <a:rPr lang="en-AU" sz="1600" dirty="0" smtClean="0"/>
              <a:t>The Association </a:t>
            </a:r>
            <a:r>
              <a:rPr lang="en-AU" sz="1600" dirty="0"/>
              <a:t>Specialists (TAS) in Sydney</a:t>
            </a:r>
          </a:p>
          <a:p>
            <a:endParaRPr lang="en-AU" dirty="0"/>
          </a:p>
        </p:txBody>
      </p:sp>
    </p:spTree>
    <p:extLst>
      <p:ext uri="{BB962C8B-B14F-4D97-AF65-F5344CB8AC3E}">
        <p14:creationId xmlns:p14="http://schemas.microsoft.com/office/powerpoint/2010/main" val="3464632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4464496"/>
          </a:xfrm>
        </p:spPr>
        <p:txBody>
          <a:bodyPr>
            <a:normAutofit/>
          </a:bodyPr>
          <a:lstStyle/>
          <a:p>
            <a:r>
              <a:rPr lang="en-AU" b="1" dirty="0"/>
              <a:t>3</a:t>
            </a:r>
            <a:r>
              <a:rPr lang="en-AU" b="1" dirty="0" smtClean="0">
                <a:solidFill>
                  <a:srgbClr val="B81237"/>
                </a:solidFill>
              </a:rPr>
              <a:t>. </a:t>
            </a:r>
            <a:r>
              <a:rPr lang="en-AU" b="1" dirty="0" smtClean="0"/>
              <a:t>Treasurer</a:t>
            </a:r>
            <a:r>
              <a:rPr lang="en-AU" b="1" dirty="0" smtClean="0">
                <a:solidFill>
                  <a:srgbClr val="B81237"/>
                </a:solidFill>
              </a:rPr>
              <a:t>’s Report</a:t>
            </a:r>
            <a:r>
              <a:rPr lang="en-AU" sz="3600" dirty="0" smtClean="0"/>
              <a:t/>
            </a:r>
            <a:br>
              <a:rPr lang="en-AU" sz="3600" dirty="0" smtClean="0"/>
            </a:br>
            <a:r>
              <a:rPr lang="en-AU" dirty="0" smtClean="0"/>
              <a:t/>
            </a:r>
            <a:br>
              <a:rPr lang="en-AU" dirty="0" smtClean="0"/>
            </a:br>
            <a:endParaRPr lang="en-AU" b="1" dirty="0">
              <a:solidFill>
                <a:srgbClr val="B81237"/>
              </a:solidFill>
            </a:endParaRPr>
          </a:p>
        </p:txBody>
      </p:sp>
      <p:pic>
        <p:nvPicPr>
          <p:cNvPr id="4" name="Picture 3" descr="AIG_LogoA.bmp"/>
          <p:cNvPicPr>
            <a:picLocks noChangeAspect="1"/>
          </p:cNvPicPr>
          <p:nvPr/>
        </p:nvPicPr>
        <p:blipFill>
          <a:blip r:embed="rId2" cstate="print"/>
          <a:stretch>
            <a:fillRect/>
          </a:stretch>
        </p:blipFill>
        <p:spPr>
          <a:xfrm>
            <a:off x="5220072" y="72033"/>
            <a:ext cx="3848100" cy="1628775"/>
          </a:xfrm>
          <a:prstGeom prst="rect">
            <a:avLst/>
          </a:prstGeom>
        </p:spPr>
      </p:pic>
      <p:sp>
        <p:nvSpPr>
          <p:cNvPr id="7" name="Half Frame 6"/>
          <p:cNvSpPr/>
          <p:nvPr/>
        </p:nvSpPr>
        <p:spPr>
          <a:xfrm>
            <a:off x="251520" y="188640"/>
            <a:ext cx="2808312" cy="3384376"/>
          </a:xfrm>
          <a:prstGeom prst="halfFrame">
            <a:avLst>
              <a:gd name="adj1" fmla="val 8117"/>
              <a:gd name="adj2" fmla="val 9170"/>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Tree>
    <p:extLst>
      <p:ext uri="{BB962C8B-B14F-4D97-AF65-F5344CB8AC3E}">
        <p14:creationId xmlns:p14="http://schemas.microsoft.com/office/powerpoint/2010/main" val="1129367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 &amp; L</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1042791"/>
              </p:ext>
            </p:extLst>
          </p:nvPr>
        </p:nvGraphicFramePr>
        <p:xfrm>
          <a:off x="683569" y="1340768"/>
          <a:ext cx="7560840" cy="5189240"/>
        </p:xfrm>
        <a:graphic>
          <a:graphicData uri="http://schemas.openxmlformats.org/drawingml/2006/table">
            <a:tbl>
              <a:tblPr firstRow="1" firstCol="1" bandRow="1">
                <a:tableStyleId>{5C22544A-7EE6-4342-B048-85BDC9FD1C3A}</a:tableStyleId>
              </a:tblPr>
              <a:tblGrid>
                <a:gridCol w="4712288"/>
                <a:gridCol w="657061"/>
                <a:gridCol w="986364"/>
                <a:gridCol w="218763"/>
                <a:gridCol w="986364"/>
              </a:tblGrid>
              <a:tr h="309700">
                <a:tc gridSpan="5">
                  <a:txBody>
                    <a:bodyPr/>
                    <a:lstStyle/>
                    <a:p>
                      <a:pPr algn="ctr">
                        <a:spcBef>
                          <a:spcPts val="300"/>
                        </a:spcBef>
                        <a:spcAft>
                          <a:spcPts val="0"/>
                        </a:spcAft>
                      </a:pPr>
                      <a:r>
                        <a:rPr lang="en-AU" sz="1400" dirty="0">
                          <a:solidFill>
                            <a:schemeClr val="tx1"/>
                          </a:solidFill>
                          <a:effectLst/>
                        </a:rPr>
                        <a:t>STATEMENT OF PROFIT &amp; LOSS AND OTHER COMPREHENSIVE INCOME</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309700">
                <a:tc gridSpan="5">
                  <a:txBody>
                    <a:bodyPr/>
                    <a:lstStyle/>
                    <a:p>
                      <a:pPr algn="ctr">
                        <a:spcBef>
                          <a:spcPts val="300"/>
                        </a:spcBef>
                        <a:spcAft>
                          <a:spcPts val="0"/>
                        </a:spcAft>
                      </a:pPr>
                      <a:r>
                        <a:rPr lang="en-AU" sz="1400" dirty="0">
                          <a:solidFill>
                            <a:schemeClr val="tx1"/>
                          </a:solidFill>
                          <a:effectLst/>
                        </a:rPr>
                        <a:t>FOR THE YEAR ENDED 31 DECEMBER 2014</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309700">
                <a:tc gridSpan="5">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309700">
                <a:tc rowSpan="2">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rowSpan="2">
                  <a:txBody>
                    <a:bodyPr/>
                    <a:lstStyle/>
                    <a:p>
                      <a:pPr algn="ctr">
                        <a:spcBef>
                          <a:spcPts val="300"/>
                        </a:spcBef>
                        <a:spcAft>
                          <a:spcPts val="0"/>
                        </a:spcAft>
                      </a:pPr>
                      <a:r>
                        <a:rPr lang="en-AU" sz="1400" dirty="0">
                          <a:solidFill>
                            <a:schemeClr val="tx1"/>
                          </a:solidFill>
                          <a:effectLst/>
                        </a:rPr>
                        <a:t>Note</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2014</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rowSpan="2">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2013</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vMerge="1">
                  <a:txBody>
                    <a:bodyPr/>
                    <a:lstStyle/>
                    <a:p>
                      <a:endParaRPr lang="en-AU"/>
                    </a:p>
                  </a:txBody>
                  <a:tcPr/>
                </a:tc>
                <a:tc vMerge="1">
                  <a:txBody>
                    <a:bodyPr/>
                    <a:lstStyle/>
                    <a:p>
                      <a:endParaRPr lang="en-AU"/>
                    </a:p>
                  </a:txBody>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vMerge="1">
                  <a:txBody>
                    <a:bodyPr/>
                    <a:lstStyle/>
                    <a:p>
                      <a:endParaRPr lang="en-AU"/>
                    </a:p>
                  </a:txBody>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dirty="0">
                          <a:solidFill>
                            <a:schemeClr val="tx1"/>
                          </a:solidFill>
                          <a:effectLst/>
                        </a:rPr>
                        <a:t>Revenue</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pPr algn="ctr">
                        <a:spcBef>
                          <a:spcPts val="300"/>
                        </a:spcBef>
                        <a:spcAft>
                          <a:spcPts val="0"/>
                        </a:spcAft>
                      </a:pPr>
                      <a:r>
                        <a:rPr lang="en-AU" sz="1400" dirty="0">
                          <a:solidFill>
                            <a:schemeClr val="tx1"/>
                          </a:solidFill>
                          <a:effectLst/>
                        </a:rPr>
                        <a:t>2</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614,830</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696,216</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dirty="0">
                          <a:solidFill>
                            <a:schemeClr val="tx1"/>
                          </a:solidFill>
                          <a:effectLst/>
                        </a:rPr>
                        <a:t>Expenses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ctr">
                        <a:spcBef>
                          <a:spcPts val="300"/>
                        </a:spcBef>
                        <a:spcAft>
                          <a:spcPts val="0"/>
                        </a:spcAft>
                      </a:pPr>
                      <a:r>
                        <a:rPr lang="en-AU" sz="1400" dirty="0">
                          <a:solidFill>
                            <a:schemeClr val="tx1"/>
                          </a:solidFill>
                          <a:effectLst/>
                        </a:rPr>
                        <a:t> </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b="0" dirty="0">
                          <a:solidFill>
                            <a:schemeClr val="tx1"/>
                          </a:solidFill>
                          <a:effectLst/>
                        </a:rPr>
                        <a:t>Administration expenses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(149,266)</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(105,279)</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b="0" dirty="0">
                          <a:solidFill>
                            <a:schemeClr val="tx1"/>
                          </a:solidFill>
                          <a:effectLst/>
                        </a:rPr>
                        <a:t>Audit, legal and consultancy expenses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(13,894)</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(9,623)</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b="0" dirty="0">
                          <a:solidFill>
                            <a:schemeClr val="tx1"/>
                          </a:solidFill>
                          <a:effectLst/>
                        </a:rPr>
                        <a:t>Other expenses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(497,781)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(450,697)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dirty="0">
                          <a:solidFill>
                            <a:schemeClr val="tx1"/>
                          </a:solidFill>
                          <a:effectLst/>
                        </a:rPr>
                        <a:t>Total Expenses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(660,941)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(565,599)</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dirty="0">
                          <a:solidFill>
                            <a:schemeClr val="tx1"/>
                          </a:solidFill>
                          <a:effectLst/>
                        </a:rPr>
                        <a:t>Current year (deficit) / surplus before income tax</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(46,111)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130,617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dirty="0">
                          <a:solidFill>
                            <a:schemeClr val="tx1"/>
                          </a:solidFill>
                          <a:effectLst/>
                        </a:rPr>
                        <a:t>Income tax expense</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424388">
                <a:tc>
                  <a:txBody>
                    <a:bodyPr/>
                    <a:lstStyle/>
                    <a:p>
                      <a:pPr>
                        <a:spcBef>
                          <a:spcPts val="300"/>
                        </a:spcBef>
                        <a:spcAft>
                          <a:spcPts val="0"/>
                        </a:spcAft>
                      </a:pPr>
                      <a:r>
                        <a:rPr lang="en-AU" sz="1400" dirty="0">
                          <a:solidFill>
                            <a:schemeClr val="tx1"/>
                          </a:solidFill>
                          <a:effectLst/>
                        </a:rPr>
                        <a:t>(Deficit) / surplus after income tax expense attributable to members of the entity</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(46,111)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130,617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309700">
                <a:tc>
                  <a:txBody>
                    <a:bodyPr/>
                    <a:lstStyle/>
                    <a:p>
                      <a:pPr>
                        <a:spcBef>
                          <a:spcPts val="300"/>
                        </a:spcBef>
                        <a:spcAft>
                          <a:spcPts val="0"/>
                        </a:spcAft>
                      </a:pPr>
                      <a:r>
                        <a:rPr lang="en-AU" sz="1400" dirty="0">
                          <a:solidFill>
                            <a:schemeClr val="tx1"/>
                          </a:solidFill>
                          <a:effectLst/>
                        </a:rPr>
                        <a:t>Other comprehensive income for the year, net of tax</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r h="424388">
                <a:tc>
                  <a:txBody>
                    <a:bodyPr/>
                    <a:lstStyle/>
                    <a:p>
                      <a:pPr>
                        <a:spcBef>
                          <a:spcPts val="300"/>
                        </a:spcBef>
                        <a:spcAft>
                          <a:spcPts val="0"/>
                        </a:spcAft>
                      </a:pPr>
                      <a:r>
                        <a:rPr lang="en-AU" sz="1400" dirty="0">
                          <a:solidFill>
                            <a:schemeClr val="tx1"/>
                          </a:solidFill>
                          <a:effectLst/>
                        </a:rPr>
                        <a:t>Total comprehensive(loss)/ income for the year attributable to members of the entity</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(46,111)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c>
                  <a:txBody>
                    <a:bodyPr/>
                    <a:lstStyle/>
                    <a:p>
                      <a:endParaRPr lang="en-AU" sz="1400" dirty="0">
                        <a:solidFill>
                          <a:schemeClr val="tx1"/>
                        </a:solidFill>
                        <a:effectLst/>
                        <a:latin typeface="Times New Roman" panose="02020603050405020304" pitchFamily="18" charset="0"/>
                      </a:endParaRPr>
                    </a:p>
                  </a:txBody>
                  <a:tcPr marL="58973" marR="58973" marT="0" marB="0" anchor="ctr">
                    <a:solidFill>
                      <a:schemeClr val="bg1"/>
                    </a:solidFill>
                  </a:tcPr>
                </a:tc>
                <a:tc>
                  <a:txBody>
                    <a:bodyPr/>
                    <a:lstStyle/>
                    <a:p>
                      <a:pPr algn="r">
                        <a:spcBef>
                          <a:spcPts val="300"/>
                        </a:spcBef>
                        <a:spcAft>
                          <a:spcPts val="0"/>
                        </a:spcAft>
                      </a:pPr>
                      <a:r>
                        <a:rPr lang="en-AU" sz="1400" dirty="0">
                          <a:solidFill>
                            <a:schemeClr val="tx1"/>
                          </a:solidFill>
                          <a:effectLst/>
                        </a:rPr>
                        <a:t>130,617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973" marR="58973" marT="0" marB="0" anchor="ctr">
                    <a:solidFill>
                      <a:schemeClr val="bg1"/>
                    </a:solidFill>
                  </a:tcPr>
                </a:tc>
              </a:tr>
            </a:tbl>
          </a:graphicData>
        </a:graphic>
      </p:graphicFrame>
      <p:sp>
        <p:nvSpPr>
          <p:cNvPr id="5" name="Rectangle 1"/>
          <p:cNvSpPr>
            <a:spLocks noChangeArrowheads="1"/>
          </p:cNvSpPr>
          <p:nvPr/>
        </p:nvSpPr>
        <p:spPr bwMode="auto">
          <a:xfrm>
            <a:off x="1716088" y="19113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dirty="0"/>
          </a:p>
        </p:txBody>
      </p:sp>
    </p:spTree>
    <p:extLst>
      <p:ext uri="{BB962C8B-B14F-4D97-AF65-F5344CB8AC3E}">
        <p14:creationId xmlns:p14="http://schemas.microsoft.com/office/powerpoint/2010/main" val="2250542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Financial Position</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6436337"/>
              </p:ext>
            </p:extLst>
          </p:nvPr>
        </p:nvGraphicFramePr>
        <p:xfrm>
          <a:off x="611557" y="1412780"/>
          <a:ext cx="6336706" cy="5040553"/>
        </p:xfrm>
        <a:graphic>
          <a:graphicData uri="http://schemas.openxmlformats.org/drawingml/2006/table">
            <a:tbl>
              <a:tblPr firstRow="1" firstCol="1" bandRow="1">
                <a:tableStyleId>{5C22544A-7EE6-4342-B048-85BDC9FD1C3A}</a:tableStyleId>
              </a:tblPr>
              <a:tblGrid>
                <a:gridCol w="3587994"/>
                <a:gridCol w="827399"/>
                <a:gridCol w="869581"/>
                <a:gridCol w="182151"/>
                <a:gridCol w="869581"/>
              </a:tblGrid>
              <a:tr h="226425">
                <a:tc gridSpan="5">
                  <a:txBody>
                    <a:bodyPr/>
                    <a:lstStyle/>
                    <a:p>
                      <a:pPr algn="ctr">
                        <a:spcBef>
                          <a:spcPts val="300"/>
                        </a:spcBef>
                        <a:spcAft>
                          <a:spcPts val="0"/>
                        </a:spcAft>
                      </a:pPr>
                      <a:r>
                        <a:rPr lang="en-AU" sz="1400" dirty="0">
                          <a:solidFill>
                            <a:schemeClr val="tx1"/>
                          </a:solidFill>
                          <a:effectLst/>
                        </a:rPr>
                        <a:t>STATEMENT OF FINANCIAL POSITION</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285628">
                <a:tc gridSpan="5">
                  <a:txBody>
                    <a:bodyPr/>
                    <a:lstStyle/>
                    <a:p>
                      <a:pPr algn="ctr">
                        <a:spcBef>
                          <a:spcPts val="300"/>
                        </a:spcBef>
                        <a:spcAft>
                          <a:spcPts val="0"/>
                        </a:spcAft>
                      </a:pPr>
                      <a:r>
                        <a:rPr lang="en-AU" sz="1400" dirty="0">
                          <a:solidFill>
                            <a:schemeClr val="tx1"/>
                          </a:solidFill>
                          <a:effectLst/>
                        </a:rPr>
                        <a:t>AS AT 31 DECEMBER 2014</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226425">
                <a:tc gridSpan="5">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226425">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rowSpan="2">
                  <a:txBody>
                    <a:bodyPr/>
                    <a:lstStyle/>
                    <a:p>
                      <a:pPr algn="ctr">
                        <a:spcBef>
                          <a:spcPts val="300"/>
                        </a:spcBef>
                        <a:spcAft>
                          <a:spcPts val="0"/>
                        </a:spcAft>
                      </a:pPr>
                      <a:r>
                        <a:rPr lang="en-AU" sz="1400" dirty="0">
                          <a:solidFill>
                            <a:schemeClr val="tx1"/>
                          </a:solidFill>
                          <a:effectLst/>
                        </a:rPr>
                        <a:t>Note</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2014</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rowSpan="2">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2013</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ASSETS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vMerge="1">
                  <a:txBody>
                    <a:bodyPr/>
                    <a:lstStyle/>
                    <a:p>
                      <a:endParaRPr lang="en-AU"/>
                    </a:p>
                  </a:txBody>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vMerge="1">
                  <a:txBody>
                    <a:bodyPr/>
                    <a:lstStyle/>
                    <a:p>
                      <a:endParaRPr lang="en-AU"/>
                    </a:p>
                  </a:txBody>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CURRENT ASSETS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b="0" dirty="0">
                          <a:solidFill>
                            <a:schemeClr val="tx1"/>
                          </a:solidFill>
                          <a:effectLst/>
                        </a:rPr>
                        <a:t>Cash and cash equivalents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3</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834,602</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901,580</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b="0" dirty="0">
                          <a:solidFill>
                            <a:schemeClr val="tx1"/>
                          </a:solidFill>
                          <a:effectLst/>
                        </a:rPr>
                        <a:t>Trade and other receivables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4</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30,118</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26,602</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b="0" dirty="0">
                          <a:solidFill>
                            <a:schemeClr val="tx1"/>
                          </a:solidFill>
                          <a:effectLst/>
                        </a:rPr>
                        <a:t>Other assets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5</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71,940</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76,584</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TOTAL CURRENT ASSETS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936,660</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1,004,766</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NON-CURRENT ASSETS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 </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b="0" dirty="0">
                          <a:solidFill>
                            <a:schemeClr val="tx1"/>
                          </a:solidFill>
                          <a:effectLst/>
                        </a:rPr>
                        <a:t>Plant &amp; Equipment</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6</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2043</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TOTAL NON-CURRENT ASSETS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2043</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TOTAL ASSETS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936,660</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1,006,809</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CURRENT LIABILITIES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 </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b="0" dirty="0">
                          <a:solidFill>
                            <a:schemeClr val="tx1"/>
                          </a:solidFill>
                          <a:effectLst/>
                        </a:rPr>
                        <a:t>Trade and other payables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35,279</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59,317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TOTAL CURRENT LIABILITIES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35,279</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59,317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TOTAL LIABILITIES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35,279</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59,317</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NET ASSETS</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901,381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947,492</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EQUITY</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ctr">
                        <a:spcBef>
                          <a:spcPts val="300"/>
                        </a:spcBef>
                        <a:spcAft>
                          <a:spcPts val="0"/>
                        </a:spcAft>
                      </a:pPr>
                      <a:r>
                        <a:rPr lang="en-AU" sz="1400" dirty="0">
                          <a:solidFill>
                            <a:schemeClr val="tx1"/>
                          </a:solidFill>
                          <a:effectLst/>
                        </a:rPr>
                        <a:t> </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b="0" dirty="0">
                          <a:solidFill>
                            <a:schemeClr val="tx1"/>
                          </a:solidFill>
                          <a:effectLst/>
                        </a:rPr>
                        <a:t>Retained surplus</a:t>
                      </a:r>
                      <a:endParaRPr lang="en-AU"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901,381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947,492</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r h="226425">
                <a:tc>
                  <a:txBody>
                    <a:bodyPr/>
                    <a:lstStyle/>
                    <a:p>
                      <a:pPr>
                        <a:spcBef>
                          <a:spcPts val="300"/>
                        </a:spcBef>
                        <a:spcAft>
                          <a:spcPts val="0"/>
                        </a:spcAft>
                      </a:pPr>
                      <a:r>
                        <a:rPr lang="en-AU" sz="1400" dirty="0">
                          <a:solidFill>
                            <a:schemeClr val="tx1"/>
                          </a:solidFill>
                          <a:effectLst/>
                        </a:rPr>
                        <a:t>TOTAL EQUITY</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901,381</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c>
                  <a:txBody>
                    <a:bodyPr/>
                    <a:lstStyle/>
                    <a:p>
                      <a:endParaRPr lang="en-AU" sz="1400" dirty="0">
                        <a:solidFill>
                          <a:schemeClr val="tx1"/>
                        </a:solidFill>
                        <a:effectLst/>
                        <a:latin typeface="Times New Roman" panose="02020603050405020304" pitchFamily="18" charset="0"/>
                      </a:endParaRPr>
                    </a:p>
                  </a:txBody>
                  <a:tcPr marL="43057" marR="43057" marT="0" marB="0" anchor="ctr">
                    <a:noFill/>
                  </a:tcPr>
                </a:tc>
                <a:tc>
                  <a:txBody>
                    <a:bodyPr/>
                    <a:lstStyle/>
                    <a:p>
                      <a:pPr algn="r">
                        <a:spcBef>
                          <a:spcPts val="300"/>
                        </a:spcBef>
                        <a:spcAft>
                          <a:spcPts val="0"/>
                        </a:spcAft>
                      </a:pPr>
                      <a:r>
                        <a:rPr lang="en-AU" sz="1400" dirty="0">
                          <a:solidFill>
                            <a:schemeClr val="tx1"/>
                          </a:solidFill>
                          <a:effectLst/>
                        </a:rPr>
                        <a:t>947,492</a:t>
                      </a:r>
                      <a:endParaRPr lang="en-AU"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057" marR="43057" marT="0" marB="0" anchor="ctr">
                    <a:noFill/>
                  </a:tcPr>
                </a:tc>
              </a:tr>
            </a:tbl>
          </a:graphicData>
        </a:graphic>
      </p:graphicFrame>
    </p:spTree>
    <p:extLst>
      <p:ext uri="{BB962C8B-B14F-4D97-AF65-F5344CB8AC3E}">
        <p14:creationId xmlns:p14="http://schemas.microsoft.com/office/powerpoint/2010/main" val="2095720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AIG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AIG_PPT_Template</Template>
  <TotalTime>16985</TotalTime>
  <Words>1143</Words>
  <Application>Microsoft Office PowerPoint</Application>
  <PresentationFormat>On-screen Show (4:3)</PresentationFormat>
  <Paragraphs>291</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Symbol</vt:lpstr>
      <vt:lpstr>Times New Roman</vt:lpstr>
      <vt:lpstr>AIG_PPT_Template</vt:lpstr>
      <vt:lpstr>AGENDA  AIG AGM 20 May 2015</vt:lpstr>
      <vt:lpstr>2. President’s Report   </vt:lpstr>
      <vt:lpstr>Membership Growth 3267 as of 1 May 2015 </vt:lpstr>
      <vt:lpstr>Benefits of AIG Membership</vt:lpstr>
      <vt:lpstr>KBI Insurance Participation</vt:lpstr>
      <vt:lpstr>Highlights 2014 - 2015</vt:lpstr>
      <vt:lpstr>3. Treasurer’s Report  </vt:lpstr>
      <vt:lpstr>P &amp; L</vt:lpstr>
      <vt:lpstr>Financial Position</vt:lpstr>
      <vt:lpstr>4. Election of Council Members  </vt:lpstr>
      <vt:lpstr>Nominations</vt:lpstr>
      <vt:lpstr>5. Special Resolution to Amend Articles  </vt:lpstr>
      <vt:lpstr>Motion</vt:lpstr>
      <vt:lpstr>Strategic Plan Questionnaire</vt:lpstr>
      <vt:lpstr>PowerPoint Presentation</vt:lpstr>
      <vt:lpstr>Equity</vt:lpstr>
      <vt:lpstr>Cash Flow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Australian Institute of Geoscientists welcomes delegates to Event details</dc:title>
  <dc:creator>Penny</dc:creator>
  <cp:lastModifiedBy>Wayne</cp:lastModifiedBy>
  <cp:revision>69</cp:revision>
  <dcterms:created xsi:type="dcterms:W3CDTF">2014-03-06T23:28:23Z</dcterms:created>
  <dcterms:modified xsi:type="dcterms:W3CDTF">2015-05-20T05:29:11Z</dcterms:modified>
</cp:coreProperties>
</file>