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87" r:id="rId2"/>
    <p:sldId id="256" r:id="rId3"/>
    <p:sldId id="296" r:id="rId4"/>
    <p:sldId id="282" r:id="rId5"/>
    <p:sldId id="283" r:id="rId6"/>
    <p:sldId id="284" r:id="rId7"/>
    <p:sldId id="288" r:id="rId8"/>
    <p:sldId id="289" r:id="rId9"/>
    <p:sldId id="290" r:id="rId10"/>
    <p:sldId id="293" r:id="rId11"/>
    <p:sldId id="294" r:id="rId12"/>
    <p:sldId id="295" r:id="rId13"/>
    <p:sldId id="286" r:id="rId14"/>
    <p:sldId id="298" r:id="rId15"/>
    <p:sldId id="263" r:id="rId16"/>
    <p:sldId id="299" r:id="rId17"/>
    <p:sldId id="30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454F"/>
    <a:srgbClr val="B81237"/>
    <a:srgbClr val="8084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98" d="100"/>
          <a:sy n="98" d="100"/>
        </p:scale>
        <p:origin x="1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dirty="0"/>
              <a:t>Membership categories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Membership categories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cat>
            <c:strRef>
              <c:f>Sheet1!$A$2:$A$7</c:f>
              <c:strCache>
                <c:ptCount val="6"/>
                <c:pt idx="0">
                  <c:v>Member</c:v>
                </c:pt>
                <c:pt idx="1">
                  <c:v>Fellow</c:v>
                </c:pt>
                <c:pt idx="2">
                  <c:v>Graduate</c:v>
                </c:pt>
                <c:pt idx="3">
                  <c:v>Student</c:v>
                </c:pt>
                <c:pt idx="4">
                  <c:v>Associate</c:v>
                </c:pt>
                <c:pt idx="5">
                  <c:v>Retired</c:v>
                </c:pt>
              </c:strCache>
            </c:strRef>
          </c:cat>
          <c:val>
            <c:numRef>
              <c:f>Sheet1!$B$2:$B$7</c:f>
              <c:numCache>
                <c:formatCode>General</c:formatCode>
                <c:ptCount val="6"/>
                <c:pt idx="0">
                  <c:v>2220</c:v>
                </c:pt>
                <c:pt idx="1">
                  <c:v>156</c:v>
                </c:pt>
                <c:pt idx="2">
                  <c:v>284</c:v>
                </c:pt>
                <c:pt idx="3">
                  <c:v>558</c:v>
                </c:pt>
                <c:pt idx="4">
                  <c:v>19</c:v>
                </c:pt>
                <c:pt idx="5">
                  <c:v>30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3422895894436576"/>
          <c:y val="0.87005092985525656"/>
          <c:w val="0.68485374856540215"/>
          <c:h val="0.1008364714384202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dirty="0"/>
              <a:t>By</a:t>
            </a:r>
            <a:r>
              <a:rPr lang="en-US" sz="2000" baseline="0" dirty="0"/>
              <a:t> State</a:t>
            </a:r>
            <a:endParaRPr lang="en-US" sz="2000" dirty="0"/>
          </a:p>
        </c:rich>
      </c:tx>
      <c:layout>
        <c:manualLayout>
          <c:xMode val="edge"/>
          <c:yMode val="edge"/>
          <c:x val="0.41928805774278216"/>
          <c:y val="0.14997321389902066"/>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9972823709536306"/>
          <c:y val="0.15511904761904763"/>
          <c:w val="0.41906222659667541"/>
          <c:h val="0.7183923884514436"/>
        </c:manualLayout>
      </c:layout>
      <c:pieChart>
        <c:varyColors val="1"/>
        <c:ser>
          <c:idx val="0"/>
          <c:order val="0"/>
          <c:tx>
            <c:strRef>
              <c:f>Sheet1!$B$1</c:f>
              <c:strCache>
                <c:ptCount val="1"/>
                <c:pt idx="0">
                  <c:v>Membership categories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cat>
            <c:strRef>
              <c:f>Sheet1!$A$2:$A$10</c:f>
              <c:strCache>
                <c:ptCount val="9"/>
                <c:pt idx="0">
                  <c:v>WA</c:v>
                </c:pt>
                <c:pt idx="1">
                  <c:v>NSW</c:v>
                </c:pt>
                <c:pt idx="2">
                  <c:v>VIC</c:v>
                </c:pt>
                <c:pt idx="3">
                  <c:v>SA</c:v>
                </c:pt>
                <c:pt idx="4">
                  <c:v>TAS</c:v>
                </c:pt>
                <c:pt idx="5">
                  <c:v>NT</c:v>
                </c:pt>
                <c:pt idx="6">
                  <c:v>ACT</c:v>
                </c:pt>
                <c:pt idx="7">
                  <c:v>QLD</c:v>
                </c:pt>
                <c:pt idx="8">
                  <c:v>Overseas</c:v>
                </c:pt>
              </c:strCache>
            </c:strRef>
          </c:cat>
          <c:val>
            <c:numRef>
              <c:f>Sheet1!$B$2:$B$10</c:f>
              <c:numCache>
                <c:formatCode>General</c:formatCode>
                <c:ptCount val="9"/>
                <c:pt idx="0">
                  <c:v>1370</c:v>
                </c:pt>
                <c:pt idx="1">
                  <c:v>537</c:v>
                </c:pt>
                <c:pt idx="2">
                  <c:v>258</c:v>
                </c:pt>
                <c:pt idx="3">
                  <c:v>154</c:v>
                </c:pt>
                <c:pt idx="4">
                  <c:v>44</c:v>
                </c:pt>
                <c:pt idx="5">
                  <c:v>15</c:v>
                </c:pt>
                <c:pt idx="6">
                  <c:v>19</c:v>
                </c:pt>
                <c:pt idx="7">
                  <c:v>473</c:v>
                </c:pt>
                <c:pt idx="8">
                  <c:v>417</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28914206036745405"/>
          <c:y val="0.84689318889238296"/>
          <c:w val="0.46106773111694382"/>
          <c:h val="8.1363267091613553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0.01667</cdr:x>
      <cdr:y>0.10066</cdr:y>
    </cdr:from>
    <cdr:to>
      <cdr:x>0.57561</cdr:x>
      <cdr:y>0.28014</cdr:y>
    </cdr:to>
    <cdr:sp macro="" textlink="">
      <cdr:nvSpPr>
        <cdr:cNvPr id="2" name="TextBox 4"/>
        <cdr:cNvSpPr txBox="1"/>
      </cdr:nvSpPr>
      <cdr:spPr>
        <a:xfrm xmlns:a="http://schemas.openxmlformats.org/drawingml/2006/main">
          <a:off x="72007" y="362500"/>
          <a:ext cx="2414896" cy="646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AU" dirty="0" smtClean="0"/>
            <a:t>Students  </a:t>
          </a:r>
        </a:p>
        <a:p xmlns:a="http://schemas.openxmlformats.org/drawingml/2006/main">
          <a:r>
            <a:rPr lang="en-AU" dirty="0" smtClean="0"/>
            <a:t>- 558 (17%)</a:t>
          </a:r>
          <a:endParaRPr lang="en-AU" dirty="0"/>
        </a:p>
      </cdr:txBody>
    </cdr:sp>
  </cdr:relSizeAnchor>
  <cdr:relSizeAnchor xmlns:cdr="http://schemas.openxmlformats.org/drawingml/2006/chartDrawing">
    <cdr:from>
      <cdr:x>0</cdr:x>
      <cdr:y>0.381</cdr:y>
    </cdr:from>
    <cdr:to>
      <cdr:x>0.2101</cdr:x>
      <cdr:y>0.64302</cdr:y>
    </cdr:to>
    <cdr:sp macro="" textlink="">
      <cdr:nvSpPr>
        <cdr:cNvPr id="3" name="TextBox 2"/>
        <cdr:cNvSpPr txBox="1"/>
      </cdr:nvSpPr>
      <cdr:spPr>
        <a:xfrm xmlns:a="http://schemas.openxmlformats.org/drawingml/2006/main">
          <a:off x="-147728" y="132965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800" dirty="0" smtClean="0"/>
            <a:t>Graduates</a:t>
          </a:r>
        </a:p>
        <a:p xmlns:a="http://schemas.openxmlformats.org/drawingml/2006/main">
          <a:r>
            <a:rPr lang="en-AU" sz="1800" dirty="0" smtClean="0"/>
            <a:t>- 284 (9%</a:t>
          </a:r>
          <a:endParaRPr lang="en-AU" sz="1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932B77-1393-4F6B-98C9-CCCB09D3B0C9}" type="datetimeFigureOut">
              <a:rPr lang="en-AU" smtClean="0"/>
              <a:t>20/05/2015</a:t>
            </a:fld>
            <a:endParaRPr lang="en-AU"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06EC8-B1CD-4565-9656-C71DF94D894D}" type="slidenum">
              <a:rPr lang="en-AU" smtClean="0"/>
              <a:t>‹#›</a:t>
            </a:fld>
            <a:endParaRPr lang="en-AU" dirty="0"/>
          </a:p>
        </p:txBody>
      </p:sp>
    </p:spTree>
    <p:extLst>
      <p:ext uri="{BB962C8B-B14F-4D97-AF65-F5344CB8AC3E}">
        <p14:creationId xmlns:p14="http://schemas.microsoft.com/office/powerpoint/2010/main" val="814416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A106EC8-B1CD-4565-9656-C71DF94D894D}" type="slidenum">
              <a:rPr lang="en-AU" smtClean="0"/>
              <a:t>17</a:t>
            </a:fld>
            <a:endParaRPr lang="en-AU" dirty="0"/>
          </a:p>
        </p:txBody>
      </p:sp>
    </p:spTree>
    <p:extLst>
      <p:ext uri="{BB962C8B-B14F-4D97-AF65-F5344CB8AC3E}">
        <p14:creationId xmlns:p14="http://schemas.microsoft.com/office/powerpoint/2010/main" val="42077531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8640"/>
            <a:ext cx="5040560" cy="2088232"/>
          </a:xfrm>
        </p:spPr>
        <p:txBody>
          <a:bodyPr/>
          <a:lstStyle>
            <a:lvl1pPr>
              <a:defRPr b="0">
                <a:solidFill>
                  <a:srgbClr val="B81237"/>
                </a:solidFill>
              </a:defRPr>
            </a:lvl1pPr>
          </a:lstStyle>
          <a:p>
            <a:r>
              <a:rPr lang="en-US" dirty="0" smtClean="0"/>
              <a:t>Click to edit</a:t>
            </a:r>
            <a:endParaRPr lang="en-AU" dirty="0"/>
          </a:p>
        </p:txBody>
      </p:sp>
      <p:sp>
        <p:nvSpPr>
          <p:cNvPr id="3" name="Subtitle 2"/>
          <p:cNvSpPr>
            <a:spLocks noGrp="1"/>
          </p:cNvSpPr>
          <p:nvPr>
            <p:ph type="subTitle" idx="1"/>
          </p:nvPr>
        </p:nvSpPr>
        <p:spPr>
          <a:xfrm>
            <a:off x="467544" y="2564904"/>
            <a:ext cx="7992888" cy="3552800"/>
          </a:xfrm>
          <a:prstGeom prst="rect">
            <a:avLst/>
          </a:prstGeom>
        </p:spPr>
        <p:txBody>
          <a:bodyPr/>
          <a:lstStyle>
            <a:lvl1pPr marL="0" indent="0" algn="ctr">
              <a:buNone/>
              <a:defRPr>
                <a:solidFill>
                  <a:srgbClr val="3F454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a:t>
            </a:r>
            <a:endParaRPr lang="en-AU" dirty="0"/>
          </a:p>
        </p:txBody>
      </p:sp>
      <p:pic>
        <p:nvPicPr>
          <p:cNvPr id="7" name="Picture 6" descr="AIG_LogoA.bmp"/>
          <p:cNvPicPr>
            <a:picLocks noChangeAspect="1"/>
          </p:cNvPicPr>
          <p:nvPr userDrawn="1"/>
        </p:nvPicPr>
        <p:blipFill>
          <a:blip r:embed="rId2" cstate="print"/>
          <a:stretch>
            <a:fillRect/>
          </a:stretch>
        </p:blipFill>
        <p:spPr>
          <a:xfrm>
            <a:off x="5295900" y="0"/>
            <a:ext cx="3848100" cy="1628775"/>
          </a:xfrm>
          <a:prstGeom prst="rect">
            <a:avLst/>
          </a:prstGeom>
        </p:spPr>
      </p:pic>
      <p:grpSp>
        <p:nvGrpSpPr>
          <p:cNvPr id="11" name="Group 10"/>
          <p:cNvGrpSpPr/>
          <p:nvPr userDrawn="1"/>
        </p:nvGrpSpPr>
        <p:grpSpPr>
          <a:xfrm>
            <a:off x="5724128" y="3672407"/>
            <a:ext cx="3312368" cy="3140969"/>
            <a:chOff x="5652120" y="3717031"/>
            <a:chExt cx="3312368" cy="3140969"/>
          </a:xfrm>
        </p:grpSpPr>
        <p:sp>
          <p:nvSpPr>
            <p:cNvPr id="8" name="Half Frame 7"/>
            <p:cNvSpPr/>
            <p:nvPr userDrawn="1"/>
          </p:nvSpPr>
          <p:spPr>
            <a:xfrm rot="10800000">
              <a:off x="5652120" y="3717031"/>
              <a:ext cx="3312368" cy="3096344"/>
            </a:xfrm>
            <a:prstGeom prst="halfFrame">
              <a:avLst>
                <a:gd name="adj1" fmla="val 7757"/>
                <a:gd name="adj2" fmla="val 6438"/>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sp>
          <p:nvSpPr>
            <p:cNvPr id="10" name="TextBox 9"/>
            <p:cNvSpPr txBox="1"/>
            <p:nvPr userDrawn="1"/>
          </p:nvSpPr>
          <p:spPr>
            <a:xfrm>
              <a:off x="6804248" y="6488668"/>
              <a:ext cx="1944216" cy="369332"/>
            </a:xfrm>
            <a:prstGeom prst="rect">
              <a:avLst/>
            </a:prstGeom>
            <a:noFill/>
          </p:spPr>
          <p:txBody>
            <a:bodyPr wrap="square" rtlCol="0">
              <a:spAutoFit/>
            </a:bodyPr>
            <a:lstStyle/>
            <a:p>
              <a:r>
                <a:rPr lang="en-AU" dirty="0" smtClean="0">
                  <a:solidFill>
                    <a:srgbClr val="3F454F"/>
                  </a:solidFill>
                </a:rPr>
                <a:t>www.aig.org.au</a:t>
              </a:r>
              <a:endParaRPr lang="en-AU" dirty="0">
                <a:solidFill>
                  <a:srgbClr val="3F454F"/>
                </a:solidFill>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5112568" cy="1512168"/>
          </a:xfrm>
        </p:spPr>
        <p:txBody>
          <a:bodyPr/>
          <a:lstStyle/>
          <a:p>
            <a:r>
              <a:rPr lang="en-US" smtClean="0"/>
              <a:t>Click to edit Master title style</a:t>
            </a:r>
            <a:endParaRPr lang="en-AU" dirty="0"/>
          </a:p>
        </p:txBody>
      </p:sp>
      <p:sp>
        <p:nvSpPr>
          <p:cNvPr id="3" name="Vertical Text Placeholder 2"/>
          <p:cNvSpPr>
            <a:spLocks noGrp="1"/>
          </p:cNvSpPr>
          <p:nvPr>
            <p:ph type="body" orient="vert" idx="1"/>
          </p:nvPr>
        </p:nvSpPr>
        <p:spPr>
          <a:xfrm>
            <a:off x="457200" y="1916832"/>
            <a:ext cx="8229600" cy="420933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56792"/>
            <a:ext cx="2047056" cy="4824536"/>
          </a:xfrm>
        </p:spPr>
        <p:txBody>
          <a:bodyPr vert="eaVert"/>
          <a:lstStyle/>
          <a:p>
            <a:r>
              <a:rPr lang="en-US" smtClean="0"/>
              <a:t>Click to edit Master title style</a:t>
            </a:r>
            <a:endParaRPr lang="en-AU" dirty="0"/>
          </a:p>
        </p:txBody>
      </p:sp>
      <p:sp>
        <p:nvSpPr>
          <p:cNvPr id="3" name="Vertical Text Placeholder 2"/>
          <p:cNvSpPr>
            <a:spLocks noGrp="1"/>
          </p:cNvSpPr>
          <p:nvPr>
            <p:ph type="body" orient="vert" idx="1"/>
          </p:nvPr>
        </p:nvSpPr>
        <p:spPr>
          <a:xfrm>
            <a:off x="457200" y="1412776"/>
            <a:ext cx="5987008" cy="496855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AIG_LogoA.bmp"/>
          <p:cNvPicPr>
            <a:picLocks noChangeAspect="1"/>
          </p:cNvPicPr>
          <p:nvPr userDrawn="1"/>
        </p:nvPicPr>
        <p:blipFill>
          <a:blip r:embed="rId2" cstate="print"/>
          <a:stretch>
            <a:fillRect/>
          </a:stretch>
        </p:blipFill>
        <p:spPr>
          <a:xfrm>
            <a:off x="5295900" y="0"/>
            <a:ext cx="3848100" cy="1628775"/>
          </a:xfrm>
          <a:prstGeom prst="rect">
            <a:avLst/>
          </a:prstGeom>
        </p:spPr>
      </p:pic>
      <p:sp>
        <p:nvSpPr>
          <p:cNvPr id="2" name="Title 1"/>
          <p:cNvSpPr>
            <a:spLocks noGrp="1"/>
          </p:cNvSpPr>
          <p:nvPr>
            <p:ph type="title"/>
          </p:nvPr>
        </p:nvSpPr>
        <p:spPr>
          <a:xfrm>
            <a:off x="457200" y="274638"/>
            <a:ext cx="4906888" cy="1426170"/>
          </a:xfrm>
        </p:spPr>
        <p:txBody>
          <a:bodyPr/>
          <a:lstStyle>
            <a:lvl1pPr>
              <a:defRPr>
                <a:solidFill>
                  <a:srgbClr val="B81237"/>
                </a:solidFill>
              </a:defRPr>
            </a:lvl1pPr>
          </a:lstStyle>
          <a:p>
            <a:r>
              <a:rPr lang="en-US" smtClean="0"/>
              <a:t>Click to edit Master title style</a:t>
            </a:r>
            <a:endParaRPr lang="en-AU" dirty="0"/>
          </a:p>
        </p:txBody>
      </p:sp>
      <p:sp>
        <p:nvSpPr>
          <p:cNvPr id="3" name="Content Placeholder 2"/>
          <p:cNvSpPr>
            <a:spLocks noGrp="1"/>
          </p:cNvSpPr>
          <p:nvPr>
            <p:ph idx="1"/>
          </p:nvPr>
        </p:nvSpPr>
        <p:spPr>
          <a:xfrm>
            <a:off x="457200" y="1916832"/>
            <a:ext cx="7859216" cy="4209331"/>
          </a:xfrm>
          <a:prstGeom prst="rect">
            <a:avLst/>
          </a:prstGeom>
        </p:spPr>
        <p:txBody>
          <a:bodyPr/>
          <a:lstStyle>
            <a:lvl1pPr>
              <a:defRPr>
                <a:solidFill>
                  <a:srgbClr val="3F454F"/>
                </a:solidFill>
              </a:defRPr>
            </a:lvl1pPr>
            <a:lvl2pPr>
              <a:defRPr>
                <a:solidFill>
                  <a:srgbClr val="3F454F"/>
                </a:solidFill>
              </a:defRPr>
            </a:lvl2pPr>
            <a:lvl3pPr>
              <a:defRPr>
                <a:solidFill>
                  <a:srgbClr val="3F454F"/>
                </a:solidFill>
              </a:defRPr>
            </a:lvl3pPr>
            <a:lvl4pPr>
              <a:defRPr>
                <a:solidFill>
                  <a:srgbClr val="3F454F"/>
                </a:solidFill>
              </a:defRPr>
            </a:lvl4pPr>
            <a:lvl5pPr>
              <a:defRPr>
                <a:solidFill>
                  <a:srgbClr val="3F454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grpSp>
        <p:nvGrpSpPr>
          <p:cNvPr id="8" name="Group 7"/>
          <p:cNvGrpSpPr/>
          <p:nvPr userDrawn="1"/>
        </p:nvGrpSpPr>
        <p:grpSpPr>
          <a:xfrm>
            <a:off x="5724128" y="3672407"/>
            <a:ext cx="3312368" cy="3140969"/>
            <a:chOff x="5652120" y="3717031"/>
            <a:chExt cx="3312368" cy="3140969"/>
          </a:xfrm>
        </p:grpSpPr>
        <p:sp>
          <p:nvSpPr>
            <p:cNvPr id="9" name="Half Frame 8"/>
            <p:cNvSpPr/>
            <p:nvPr userDrawn="1"/>
          </p:nvSpPr>
          <p:spPr>
            <a:xfrm rot="10800000">
              <a:off x="5652120" y="3717031"/>
              <a:ext cx="3312368" cy="3096344"/>
            </a:xfrm>
            <a:prstGeom prst="halfFrame">
              <a:avLst>
                <a:gd name="adj1" fmla="val 7757"/>
                <a:gd name="adj2" fmla="val 6438"/>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sp>
          <p:nvSpPr>
            <p:cNvPr id="10" name="TextBox 9"/>
            <p:cNvSpPr txBox="1"/>
            <p:nvPr userDrawn="1"/>
          </p:nvSpPr>
          <p:spPr>
            <a:xfrm>
              <a:off x="6804248" y="6488668"/>
              <a:ext cx="1944216" cy="369332"/>
            </a:xfrm>
            <a:prstGeom prst="rect">
              <a:avLst/>
            </a:prstGeom>
            <a:noFill/>
          </p:spPr>
          <p:txBody>
            <a:bodyPr wrap="square" rtlCol="0">
              <a:spAutoFit/>
            </a:bodyPr>
            <a:lstStyle/>
            <a:p>
              <a:r>
                <a:rPr lang="en-AU" dirty="0" smtClean="0">
                  <a:solidFill>
                    <a:srgbClr val="3F454F"/>
                  </a:solidFill>
                </a:rPr>
                <a:t>www.aig.org.au</a:t>
              </a:r>
              <a:endParaRPr lang="en-AU" dirty="0">
                <a:solidFill>
                  <a:srgbClr val="3F454F"/>
                </a:solidFill>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B81237"/>
                </a:solidFill>
              </a:defRPr>
            </a:lvl1pPr>
          </a:lstStyle>
          <a:p>
            <a:r>
              <a:rPr lang="en-US" smtClean="0"/>
              <a:t>Click to edit Master title style</a:t>
            </a:r>
            <a:endParaRPr lang="en-AU"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grpSp>
        <p:nvGrpSpPr>
          <p:cNvPr id="7" name="Group 6"/>
          <p:cNvGrpSpPr/>
          <p:nvPr userDrawn="1"/>
        </p:nvGrpSpPr>
        <p:grpSpPr>
          <a:xfrm>
            <a:off x="5724128" y="3672407"/>
            <a:ext cx="3312368" cy="3140969"/>
            <a:chOff x="5652120" y="3717031"/>
            <a:chExt cx="3312368" cy="3140969"/>
          </a:xfrm>
        </p:grpSpPr>
        <p:sp>
          <p:nvSpPr>
            <p:cNvPr id="8" name="Half Frame 7"/>
            <p:cNvSpPr/>
            <p:nvPr userDrawn="1"/>
          </p:nvSpPr>
          <p:spPr>
            <a:xfrm rot="10800000">
              <a:off x="5652120" y="3717031"/>
              <a:ext cx="3312368" cy="3096344"/>
            </a:xfrm>
            <a:prstGeom prst="halfFrame">
              <a:avLst>
                <a:gd name="adj1" fmla="val 7757"/>
                <a:gd name="adj2" fmla="val 6438"/>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sp>
          <p:nvSpPr>
            <p:cNvPr id="9" name="TextBox 8"/>
            <p:cNvSpPr txBox="1"/>
            <p:nvPr userDrawn="1"/>
          </p:nvSpPr>
          <p:spPr>
            <a:xfrm>
              <a:off x="6804248" y="6488668"/>
              <a:ext cx="1944216" cy="369332"/>
            </a:xfrm>
            <a:prstGeom prst="rect">
              <a:avLst/>
            </a:prstGeom>
            <a:noFill/>
          </p:spPr>
          <p:txBody>
            <a:bodyPr wrap="square" rtlCol="0">
              <a:spAutoFit/>
            </a:bodyPr>
            <a:lstStyle/>
            <a:p>
              <a:r>
                <a:rPr lang="en-AU" dirty="0" smtClean="0">
                  <a:solidFill>
                    <a:srgbClr val="3F454F"/>
                  </a:solidFill>
                </a:rPr>
                <a:t>www.aig.org.au</a:t>
              </a:r>
              <a:endParaRPr lang="en-AU" dirty="0">
                <a:solidFill>
                  <a:srgbClr val="3F454F"/>
                </a:solidFill>
              </a:endParaRPr>
            </a:p>
          </p:txBody>
        </p:sp>
      </p:grpSp>
      <p:pic>
        <p:nvPicPr>
          <p:cNvPr id="10" name="Picture 9" descr="AIG_LogoA.bmp"/>
          <p:cNvPicPr>
            <a:picLocks noChangeAspect="1"/>
          </p:cNvPicPr>
          <p:nvPr userDrawn="1"/>
        </p:nvPicPr>
        <p:blipFill>
          <a:blip r:embed="rId2" cstate="print"/>
          <a:stretch>
            <a:fillRect/>
          </a:stretch>
        </p:blipFill>
        <p:spPr>
          <a:xfrm>
            <a:off x="5295900" y="0"/>
            <a:ext cx="3848100" cy="162877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1" name="Group 10"/>
          <p:cNvGrpSpPr/>
          <p:nvPr userDrawn="1"/>
        </p:nvGrpSpPr>
        <p:grpSpPr>
          <a:xfrm>
            <a:off x="5724128" y="3672407"/>
            <a:ext cx="3312368" cy="3140969"/>
            <a:chOff x="5652120" y="3717031"/>
            <a:chExt cx="3312368" cy="3140969"/>
          </a:xfrm>
        </p:grpSpPr>
        <p:sp>
          <p:nvSpPr>
            <p:cNvPr id="12" name="Half Frame 11"/>
            <p:cNvSpPr/>
            <p:nvPr userDrawn="1"/>
          </p:nvSpPr>
          <p:spPr>
            <a:xfrm rot="10800000">
              <a:off x="5652120" y="3717031"/>
              <a:ext cx="3312368" cy="3096344"/>
            </a:xfrm>
            <a:prstGeom prst="halfFrame">
              <a:avLst>
                <a:gd name="adj1" fmla="val 7757"/>
                <a:gd name="adj2" fmla="val 6438"/>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sp>
          <p:nvSpPr>
            <p:cNvPr id="13" name="TextBox 12"/>
            <p:cNvSpPr txBox="1"/>
            <p:nvPr userDrawn="1"/>
          </p:nvSpPr>
          <p:spPr>
            <a:xfrm>
              <a:off x="6804248" y="6488668"/>
              <a:ext cx="1944216" cy="369332"/>
            </a:xfrm>
            <a:prstGeom prst="rect">
              <a:avLst/>
            </a:prstGeom>
            <a:noFill/>
          </p:spPr>
          <p:txBody>
            <a:bodyPr wrap="square" rtlCol="0">
              <a:spAutoFit/>
            </a:bodyPr>
            <a:lstStyle/>
            <a:p>
              <a:r>
                <a:rPr lang="en-AU" dirty="0" smtClean="0">
                  <a:solidFill>
                    <a:srgbClr val="3F454F"/>
                  </a:solidFill>
                </a:rPr>
                <a:t>www.aig.org.au</a:t>
              </a:r>
              <a:endParaRPr lang="en-AU" dirty="0">
                <a:solidFill>
                  <a:srgbClr val="3F454F"/>
                </a:solidFill>
              </a:endParaRPr>
            </a:p>
          </p:txBody>
        </p:sp>
      </p:grpSp>
      <p:pic>
        <p:nvPicPr>
          <p:cNvPr id="8" name="Picture 7" descr="AIG_LogoA.bmp"/>
          <p:cNvPicPr>
            <a:picLocks noChangeAspect="1"/>
          </p:cNvPicPr>
          <p:nvPr userDrawn="1"/>
        </p:nvPicPr>
        <p:blipFill>
          <a:blip r:embed="rId2" cstate="print"/>
          <a:stretch>
            <a:fillRect/>
          </a:stretch>
        </p:blipFill>
        <p:spPr>
          <a:xfrm>
            <a:off x="5295900" y="0"/>
            <a:ext cx="3848100" cy="1628775"/>
          </a:xfrm>
          <a:prstGeom prst="rect">
            <a:avLst/>
          </a:prstGeom>
        </p:spPr>
      </p:pic>
      <p:sp>
        <p:nvSpPr>
          <p:cNvPr id="2" name="Title 1"/>
          <p:cNvSpPr>
            <a:spLocks noGrp="1"/>
          </p:cNvSpPr>
          <p:nvPr>
            <p:ph type="title"/>
          </p:nvPr>
        </p:nvSpPr>
        <p:spPr>
          <a:xfrm>
            <a:off x="457200" y="274638"/>
            <a:ext cx="4906888" cy="1143000"/>
          </a:xfrm>
        </p:spPr>
        <p:txBody>
          <a:bodyPr/>
          <a:lstStyle>
            <a:lvl1pPr>
              <a:defRPr>
                <a:solidFill>
                  <a:srgbClr val="B81237"/>
                </a:solidFill>
              </a:defRPr>
            </a:lvl1pPr>
          </a:lstStyle>
          <a:p>
            <a:r>
              <a:rPr lang="en-US" smtClean="0"/>
              <a:t>Click to edit Master title style</a:t>
            </a:r>
            <a:endParaRPr lang="en-AU"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rgbClr val="3F454F"/>
                </a:solidFill>
              </a:defRPr>
            </a:lvl1pPr>
            <a:lvl2pPr>
              <a:defRPr sz="2400">
                <a:solidFill>
                  <a:srgbClr val="3F454F"/>
                </a:solidFill>
              </a:defRPr>
            </a:lvl2pPr>
            <a:lvl3pPr>
              <a:defRPr sz="2000">
                <a:solidFill>
                  <a:srgbClr val="3F454F"/>
                </a:solidFill>
              </a:defRPr>
            </a:lvl3pPr>
            <a:lvl4pPr>
              <a:defRPr sz="1800">
                <a:solidFill>
                  <a:srgbClr val="3F454F"/>
                </a:solidFill>
              </a:defRPr>
            </a:lvl4pPr>
            <a:lvl5pPr>
              <a:defRPr sz="1800">
                <a:solidFill>
                  <a:srgbClr val="3F454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600200"/>
            <a:ext cx="4038600" cy="4493095"/>
          </a:xfrm>
          <a:prstGeom prst="rect">
            <a:avLst/>
          </a:prstGeom>
        </p:spPr>
        <p:txBody>
          <a:bodyPr/>
          <a:lstStyle>
            <a:lvl1pPr>
              <a:defRPr sz="2800">
                <a:solidFill>
                  <a:srgbClr val="3F454F"/>
                </a:solidFill>
              </a:defRPr>
            </a:lvl1pPr>
            <a:lvl2pPr>
              <a:defRPr sz="2400">
                <a:solidFill>
                  <a:srgbClr val="3F454F"/>
                </a:solidFill>
              </a:defRPr>
            </a:lvl2pPr>
            <a:lvl3pPr>
              <a:defRPr sz="2000">
                <a:solidFill>
                  <a:srgbClr val="3F454F"/>
                </a:solidFill>
              </a:defRPr>
            </a:lvl3pPr>
            <a:lvl4pPr>
              <a:defRPr sz="1800">
                <a:solidFill>
                  <a:srgbClr val="3F454F"/>
                </a:solidFill>
              </a:defRPr>
            </a:lvl4pPr>
            <a:lvl5pPr>
              <a:defRPr sz="1800">
                <a:solidFill>
                  <a:srgbClr val="3F454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4968552" cy="1224136"/>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1556792"/>
            <a:ext cx="5111750" cy="456937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AU"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5724128" y="3672407"/>
            <a:ext cx="3312368" cy="3140969"/>
            <a:chOff x="5652120" y="3717031"/>
            <a:chExt cx="3312368" cy="3140969"/>
          </a:xfrm>
        </p:grpSpPr>
        <p:sp>
          <p:nvSpPr>
            <p:cNvPr id="9" name="Half Frame 8"/>
            <p:cNvSpPr/>
            <p:nvPr userDrawn="1"/>
          </p:nvSpPr>
          <p:spPr>
            <a:xfrm rot="10800000">
              <a:off x="5652120" y="3717031"/>
              <a:ext cx="3312368" cy="3096344"/>
            </a:xfrm>
            <a:prstGeom prst="halfFrame">
              <a:avLst>
                <a:gd name="adj1" fmla="val 7757"/>
                <a:gd name="adj2" fmla="val 6438"/>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sp>
          <p:nvSpPr>
            <p:cNvPr id="10" name="TextBox 9"/>
            <p:cNvSpPr txBox="1"/>
            <p:nvPr userDrawn="1"/>
          </p:nvSpPr>
          <p:spPr>
            <a:xfrm>
              <a:off x="6804248" y="6488668"/>
              <a:ext cx="1944216" cy="369332"/>
            </a:xfrm>
            <a:prstGeom prst="rect">
              <a:avLst/>
            </a:prstGeom>
            <a:noFill/>
          </p:spPr>
          <p:txBody>
            <a:bodyPr wrap="square" rtlCol="0">
              <a:spAutoFit/>
            </a:bodyPr>
            <a:lstStyle/>
            <a:p>
              <a:r>
                <a:rPr lang="en-AU" dirty="0" smtClean="0">
                  <a:solidFill>
                    <a:srgbClr val="3F454F"/>
                  </a:solidFill>
                </a:rPr>
                <a:t>www.aig.org.au</a:t>
              </a:r>
              <a:endParaRPr lang="en-AU" dirty="0">
                <a:solidFill>
                  <a:srgbClr val="3F454F"/>
                </a:solidFill>
              </a:endParaRPr>
            </a:p>
          </p:txBody>
        </p:sp>
      </p:grpSp>
      <p:pic>
        <p:nvPicPr>
          <p:cNvPr id="7" name="Picture 6" descr="AIG_LogoA.bmp"/>
          <p:cNvPicPr>
            <a:picLocks noChangeAspect="1"/>
          </p:cNvPicPr>
          <p:nvPr/>
        </p:nvPicPr>
        <p:blipFill>
          <a:blip r:embed="rId13" cstate="print"/>
          <a:stretch>
            <a:fillRect/>
          </a:stretch>
        </p:blipFill>
        <p:spPr>
          <a:xfrm>
            <a:off x="5295900" y="0"/>
            <a:ext cx="3848100" cy="1628775"/>
          </a:xfrm>
          <a:prstGeom prst="rect">
            <a:avLst/>
          </a:prstGeom>
        </p:spPr>
      </p:pic>
      <p:sp>
        <p:nvSpPr>
          <p:cNvPr id="2" name="Title Placeholder 1"/>
          <p:cNvSpPr>
            <a:spLocks noGrp="1"/>
          </p:cNvSpPr>
          <p:nvPr>
            <p:ph type="title"/>
          </p:nvPr>
        </p:nvSpPr>
        <p:spPr>
          <a:xfrm>
            <a:off x="971600" y="1772816"/>
            <a:ext cx="7344816" cy="3888432"/>
          </a:xfrm>
          <a:prstGeom prst="rect">
            <a:avLst/>
          </a:prstGeom>
        </p:spPr>
        <p:txBody>
          <a:bodyPr vert="horz" lIns="91440" tIns="45720" rIns="91440" bIns="45720" rtlCol="0" anchor="ctr">
            <a:normAutofit/>
          </a:bodyPr>
          <a:lstStyle/>
          <a:p>
            <a:r>
              <a:rPr lang="en-US" dirty="0" smtClean="0"/>
              <a:t>Australian Institute of Geoscientists</a:t>
            </a:r>
            <a:br>
              <a:rPr lang="en-US" dirty="0" smtClean="0"/>
            </a:br>
            <a:r>
              <a:rPr lang="en-US" sz="2800" dirty="0" smtClean="0"/>
              <a:t>welcomes delegates to</a:t>
            </a:r>
            <a:br>
              <a:rPr lang="en-US" sz="2800" dirty="0" smtClean="0"/>
            </a:br>
            <a:endParaRPr lang="en-A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B81237"/>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3F454F"/>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3F454F"/>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3F454F"/>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3F454F"/>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3F454F"/>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smtClean="0"/>
              <a:t>AGENDA</a:t>
            </a:r>
            <a:br>
              <a:rPr lang="en-AU" dirty="0" smtClean="0"/>
            </a:br>
            <a:r>
              <a:rPr lang="en-AU" dirty="0" smtClean="0"/>
              <a:t> </a:t>
            </a:r>
            <a:r>
              <a:rPr lang="en-AU" sz="3100" dirty="0"/>
              <a:t>AIG AGM</a:t>
            </a:r>
            <a:br>
              <a:rPr lang="en-AU" sz="3100" dirty="0"/>
            </a:br>
            <a:r>
              <a:rPr lang="en-AU" sz="3100" dirty="0"/>
              <a:t>20 May 2015</a:t>
            </a:r>
          </a:p>
        </p:txBody>
      </p:sp>
      <p:sp>
        <p:nvSpPr>
          <p:cNvPr id="3" name="Subtitle 2"/>
          <p:cNvSpPr>
            <a:spLocks noGrp="1"/>
          </p:cNvSpPr>
          <p:nvPr>
            <p:ph type="subTitle" idx="1"/>
          </p:nvPr>
        </p:nvSpPr>
        <p:spPr/>
        <p:txBody>
          <a:bodyPr/>
          <a:lstStyle/>
          <a:p>
            <a:pPr marL="514350" indent="-514350" algn="l">
              <a:buAutoNum type="arabicPeriod"/>
            </a:pPr>
            <a:r>
              <a:rPr lang="en-AU" dirty="0" smtClean="0"/>
              <a:t>Minutes </a:t>
            </a:r>
            <a:r>
              <a:rPr lang="en-AU" dirty="0"/>
              <a:t>of previous Annual General Meeting </a:t>
            </a:r>
            <a:endParaRPr lang="en-AU" dirty="0" smtClean="0"/>
          </a:p>
          <a:p>
            <a:pPr marL="514350" indent="-514350" algn="l">
              <a:buAutoNum type="arabicPeriod"/>
            </a:pPr>
            <a:r>
              <a:rPr lang="en-AU" dirty="0" smtClean="0"/>
              <a:t>President’s Report  </a:t>
            </a:r>
          </a:p>
          <a:p>
            <a:pPr marL="514350" indent="-514350" algn="l">
              <a:buAutoNum type="arabicPeriod"/>
            </a:pPr>
            <a:r>
              <a:rPr lang="en-AU" dirty="0" smtClean="0"/>
              <a:t>Treasurer’s </a:t>
            </a:r>
            <a:r>
              <a:rPr lang="en-AU" dirty="0"/>
              <a:t>Report </a:t>
            </a:r>
          </a:p>
          <a:p>
            <a:pPr marL="514350" indent="-514350" algn="l">
              <a:buAutoNum type="arabicPeriod"/>
            </a:pPr>
            <a:r>
              <a:rPr lang="en-AU" dirty="0" smtClean="0"/>
              <a:t>Election </a:t>
            </a:r>
            <a:r>
              <a:rPr lang="en-AU" dirty="0"/>
              <a:t>of Council Members </a:t>
            </a:r>
          </a:p>
          <a:p>
            <a:pPr marL="514350" indent="-514350" algn="l">
              <a:buAutoNum type="arabicPeriod"/>
            </a:pPr>
            <a:r>
              <a:rPr lang="en-AU" dirty="0" smtClean="0"/>
              <a:t>Special </a:t>
            </a:r>
            <a:r>
              <a:rPr lang="en-AU" dirty="0"/>
              <a:t>Resolution </a:t>
            </a:r>
            <a:r>
              <a:rPr lang="en-AU" dirty="0" smtClean="0"/>
              <a:t> </a:t>
            </a:r>
            <a:endParaRPr lang="en-AU" dirty="0"/>
          </a:p>
        </p:txBody>
      </p:sp>
    </p:spTree>
    <p:extLst>
      <p:ext uri="{BB962C8B-B14F-4D97-AF65-F5344CB8AC3E}">
        <p14:creationId xmlns:p14="http://schemas.microsoft.com/office/powerpoint/2010/main" val="3895774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00808"/>
            <a:ext cx="7772400" cy="4464496"/>
          </a:xfrm>
        </p:spPr>
        <p:txBody>
          <a:bodyPr>
            <a:normAutofit/>
          </a:bodyPr>
          <a:lstStyle/>
          <a:p>
            <a:r>
              <a:rPr lang="en-AU" b="1" dirty="0"/>
              <a:t>4</a:t>
            </a:r>
            <a:r>
              <a:rPr lang="en-AU" b="1" dirty="0" smtClean="0">
                <a:solidFill>
                  <a:srgbClr val="B81237"/>
                </a:solidFill>
              </a:rPr>
              <a:t>. </a:t>
            </a:r>
            <a:r>
              <a:rPr lang="en-AU" b="1" dirty="0" smtClean="0"/>
              <a:t>Election of Council Members</a:t>
            </a:r>
            <a:r>
              <a:rPr lang="en-AU" sz="3600" dirty="0" smtClean="0"/>
              <a:t/>
            </a:r>
            <a:br>
              <a:rPr lang="en-AU" sz="3600" dirty="0" smtClean="0"/>
            </a:br>
            <a:r>
              <a:rPr lang="en-AU" dirty="0" smtClean="0"/>
              <a:t/>
            </a:r>
            <a:br>
              <a:rPr lang="en-AU" dirty="0" smtClean="0"/>
            </a:br>
            <a:endParaRPr lang="en-AU" b="1" dirty="0">
              <a:solidFill>
                <a:srgbClr val="B81237"/>
              </a:solidFill>
            </a:endParaRPr>
          </a:p>
        </p:txBody>
      </p:sp>
      <p:pic>
        <p:nvPicPr>
          <p:cNvPr id="4" name="Picture 3" descr="AIG_LogoA.bmp"/>
          <p:cNvPicPr>
            <a:picLocks noChangeAspect="1"/>
          </p:cNvPicPr>
          <p:nvPr/>
        </p:nvPicPr>
        <p:blipFill>
          <a:blip r:embed="rId2" cstate="print"/>
          <a:stretch>
            <a:fillRect/>
          </a:stretch>
        </p:blipFill>
        <p:spPr>
          <a:xfrm>
            <a:off x="5220072" y="72033"/>
            <a:ext cx="3848100" cy="1628775"/>
          </a:xfrm>
          <a:prstGeom prst="rect">
            <a:avLst/>
          </a:prstGeom>
        </p:spPr>
      </p:pic>
      <p:sp>
        <p:nvSpPr>
          <p:cNvPr id="7" name="Half Frame 6"/>
          <p:cNvSpPr/>
          <p:nvPr/>
        </p:nvSpPr>
        <p:spPr>
          <a:xfrm>
            <a:off x="251520" y="188640"/>
            <a:ext cx="2808312" cy="3384376"/>
          </a:xfrm>
          <a:prstGeom prst="halfFrame">
            <a:avLst>
              <a:gd name="adj1" fmla="val 8117"/>
              <a:gd name="adj2" fmla="val 9170"/>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spTree>
    <p:extLst>
      <p:ext uri="{BB962C8B-B14F-4D97-AF65-F5344CB8AC3E}">
        <p14:creationId xmlns:p14="http://schemas.microsoft.com/office/powerpoint/2010/main" val="1585198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Nominations</a:t>
            </a:r>
            <a:endParaRPr lang="en-AU" dirty="0"/>
          </a:p>
        </p:txBody>
      </p:sp>
      <p:sp>
        <p:nvSpPr>
          <p:cNvPr id="3" name="Content Placeholder 2"/>
          <p:cNvSpPr>
            <a:spLocks noGrp="1"/>
          </p:cNvSpPr>
          <p:nvPr>
            <p:ph idx="1"/>
          </p:nvPr>
        </p:nvSpPr>
        <p:spPr/>
        <p:txBody>
          <a:bodyPr/>
          <a:lstStyle/>
          <a:p>
            <a:r>
              <a:rPr lang="en-AU" sz="2400" dirty="0"/>
              <a:t>Councillors up for re-election:</a:t>
            </a:r>
          </a:p>
          <a:p>
            <a:pPr lvl="1"/>
            <a:r>
              <a:rPr lang="en-AU" sz="2400" dirty="0"/>
              <a:t>Andrew Waltho                   </a:t>
            </a:r>
            <a:endParaRPr lang="en-AU" sz="2400" dirty="0" smtClean="0"/>
          </a:p>
          <a:p>
            <a:pPr lvl="1"/>
            <a:r>
              <a:rPr lang="en-AU" sz="2400" dirty="0" smtClean="0"/>
              <a:t>Jonathan Bell                   </a:t>
            </a:r>
          </a:p>
          <a:p>
            <a:pPr lvl="1"/>
            <a:r>
              <a:rPr lang="en-AU" sz="2400" dirty="0" smtClean="0"/>
              <a:t>Kaylene </a:t>
            </a:r>
            <a:r>
              <a:rPr lang="en-AU" sz="2400" dirty="0"/>
              <a:t>Camuti</a:t>
            </a:r>
          </a:p>
          <a:p>
            <a:pPr lvl="1"/>
            <a:r>
              <a:rPr lang="en-AU" sz="2400" dirty="0"/>
              <a:t>Martin Robinson            </a:t>
            </a:r>
            <a:endParaRPr lang="en-AU" sz="2400" dirty="0" smtClean="0"/>
          </a:p>
          <a:p>
            <a:pPr lvl="1"/>
            <a:r>
              <a:rPr lang="en-AU" sz="2400" dirty="0" smtClean="0"/>
              <a:t>Wayne </a:t>
            </a:r>
            <a:r>
              <a:rPr lang="en-AU" sz="2400" dirty="0"/>
              <a:t>Spilsbury</a:t>
            </a:r>
          </a:p>
          <a:p>
            <a:r>
              <a:rPr lang="en-AU" sz="2400" dirty="0" smtClean="0"/>
              <a:t>Vacancies (2)</a:t>
            </a:r>
          </a:p>
          <a:p>
            <a:pPr lvl="1"/>
            <a:r>
              <a:rPr lang="en-AU" sz="2400" dirty="0" smtClean="0"/>
              <a:t>Peter Lewis</a:t>
            </a:r>
          </a:p>
          <a:p>
            <a:pPr lvl="1"/>
            <a:r>
              <a:rPr lang="en-AU" sz="2400" dirty="0" smtClean="0"/>
              <a:t>Bob Findlay</a:t>
            </a:r>
            <a:endParaRPr lang="en-AU" sz="2400" dirty="0"/>
          </a:p>
        </p:txBody>
      </p:sp>
    </p:spTree>
    <p:extLst>
      <p:ext uri="{BB962C8B-B14F-4D97-AF65-F5344CB8AC3E}">
        <p14:creationId xmlns:p14="http://schemas.microsoft.com/office/powerpoint/2010/main" val="1383828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00808"/>
            <a:ext cx="7772400" cy="4464496"/>
          </a:xfrm>
        </p:spPr>
        <p:txBody>
          <a:bodyPr>
            <a:normAutofit/>
          </a:bodyPr>
          <a:lstStyle/>
          <a:p>
            <a:r>
              <a:rPr lang="en-AU" b="1" dirty="0" smtClean="0"/>
              <a:t>5</a:t>
            </a:r>
            <a:r>
              <a:rPr lang="en-AU" b="1" dirty="0" smtClean="0">
                <a:solidFill>
                  <a:srgbClr val="B81237"/>
                </a:solidFill>
              </a:rPr>
              <a:t>. </a:t>
            </a:r>
            <a:r>
              <a:rPr lang="en-AU" b="1" dirty="0" smtClean="0"/>
              <a:t>Special Resolution to Amend Articles</a:t>
            </a:r>
            <a:r>
              <a:rPr lang="en-AU" sz="3600" dirty="0" smtClean="0"/>
              <a:t/>
            </a:r>
            <a:br>
              <a:rPr lang="en-AU" sz="3600" dirty="0" smtClean="0"/>
            </a:br>
            <a:r>
              <a:rPr lang="en-AU" dirty="0" smtClean="0"/>
              <a:t/>
            </a:r>
            <a:br>
              <a:rPr lang="en-AU" dirty="0" smtClean="0"/>
            </a:br>
            <a:endParaRPr lang="en-AU" b="1" dirty="0">
              <a:solidFill>
                <a:srgbClr val="B81237"/>
              </a:solidFill>
            </a:endParaRPr>
          </a:p>
        </p:txBody>
      </p:sp>
      <p:pic>
        <p:nvPicPr>
          <p:cNvPr id="4" name="Picture 3" descr="AIG_LogoA.bmp"/>
          <p:cNvPicPr>
            <a:picLocks noChangeAspect="1"/>
          </p:cNvPicPr>
          <p:nvPr/>
        </p:nvPicPr>
        <p:blipFill>
          <a:blip r:embed="rId2" cstate="print"/>
          <a:stretch>
            <a:fillRect/>
          </a:stretch>
        </p:blipFill>
        <p:spPr>
          <a:xfrm>
            <a:off x="5220072" y="72033"/>
            <a:ext cx="3848100" cy="1628775"/>
          </a:xfrm>
          <a:prstGeom prst="rect">
            <a:avLst/>
          </a:prstGeom>
        </p:spPr>
      </p:pic>
      <p:sp>
        <p:nvSpPr>
          <p:cNvPr id="7" name="Half Frame 6"/>
          <p:cNvSpPr/>
          <p:nvPr/>
        </p:nvSpPr>
        <p:spPr>
          <a:xfrm>
            <a:off x="251520" y="188640"/>
            <a:ext cx="2808312" cy="3384376"/>
          </a:xfrm>
          <a:prstGeom prst="halfFrame">
            <a:avLst>
              <a:gd name="adj1" fmla="val 8117"/>
              <a:gd name="adj2" fmla="val 9170"/>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spTree>
    <p:extLst>
      <p:ext uri="{BB962C8B-B14F-4D97-AF65-F5344CB8AC3E}">
        <p14:creationId xmlns:p14="http://schemas.microsoft.com/office/powerpoint/2010/main" val="446475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Motion</a:t>
            </a:r>
            <a:endParaRPr lang="en-AU" dirty="0"/>
          </a:p>
        </p:txBody>
      </p:sp>
      <p:sp>
        <p:nvSpPr>
          <p:cNvPr id="3" name="Content Placeholder 2"/>
          <p:cNvSpPr>
            <a:spLocks noGrp="1"/>
          </p:cNvSpPr>
          <p:nvPr>
            <p:ph idx="1"/>
          </p:nvPr>
        </p:nvSpPr>
        <p:spPr>
          <a:xfrm>
            <a:off x="323528" y="1268760"/>
            <a:ext cx="8280920" cy="4857403"/>
          </a:xfrm>
        </p:spPr>
        <p:txBody>
          <a:bodyPr/>
          <a:lstStyle/>
          <a:p>
            <a:r>
              <a:rPr lang="en-AU" sz="1800" dirty="0"/>
              <a:t>RESOLUTION -</a:t>
            </a:r>
          </a:p>
          <a:p>
            <a:r>
              <a:rPr lang="en-AU" sz="1800" dirty="0"/>
              <a:t>That the Articles of Association of Australian Institute of Geoscientists be amended as follows.</a:t>
            </a:r>
          </a:p>
          <a:p>
            <a:r>
              <a:rPr lang="en-AU" sz="1800" b="1" dirty="0"/>
              <a:t>Delete</a:t>
            </a:r>
            <a:endParaRPr lang="en-AU" sz="1800" dirty="0"/>
          </a:p>
          <a:p>
            <a:pPr lvl="0"/>
            <a:r>
              <a:rPr lang="en-AU" sz="1800" dirty="0"/>
              <a:t>A notice may be given by the Council to any member either personally or by sending it by post to him at his registered address. Where a notice is sent by post, service of the notice shall be deemed to have been effected by properly addressing, prepaying, and posting a letter containing the notice, and to have been effected in the case of a notice of a meeting on the day after the date of its posting, and in any other case at the time at which the letter would be delivered in the ordinary course of post.</a:t>
            </a:r>
          </a:p>
          <a:p>
            <a:r>
              <a:rPr lang="en-AU" sz="1800" b="1" dirty="0"/>
              <a:t>Insert</a:t>
            </a:r>
            <a:endParaRPr lang="en-AU" sz="1800" dirty="0"/>
          </a:p>
          <a:p>
            <a:pPr lvl="0"/>
            <a:r>
              <a:rPr lang="en-AU" sz="1800" dirty="0"/>
              <a:t>A notice may be given by the Council to any member either personally, </a:t>
            </a:r>
            <a:r>
              <a:rPr lang="en-AU" sz="1800" b="1" dirty="0"/>
              <a:t>by email</a:t>
            </a:r>
            <a:r>
              <a:rPr lang="en-AU" sz="1800" dirty="0"/>
              <a:t> or by sending it by post to him at his registered address. Where a notice is sent by post, service of the notice shall be deemed to have been effected by properly addressing, prepaying, and posting a letter containing the notice, and to have been effected in the case of a notice of a meeting on the day after the date of its posting, and in any other case at the time at which the letter would be delivered in the ordinary course of post. </a:t>
            </a:r>
          </a:p>
          <a:p>
            <a:endParaRPr lang="en-AU" sz="1800" dirty="0"/>
          </a:p>
        </p:txBody>
      </p:sp>
    </p:spTree>
    <p:extLst>
      <p:ext uri="{BB962C8B-B14F-4D97-AF65-F5344CB8AC3E}">
        <p14:creationId xmlns:p14="http://schemas.microsoft.com/office/powerpoint/2010/main" val="463974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Strategic Plan</a:t>
            </a:r>
            <a:br>
              <a:rPr lang="en-AU" dirty="0" smtClean="0"/>
            </a:br>
            <a:r>
              <a:rPr lang="en-AU" dirty="0" smtClean="0"/>
              <a:t>Questionnaire</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83180205"/>
              </p:ext>
            </p:extLst>
          </p:nvPr>
        </p:nvGraphicFramePr>
        <p:xfrm>
          <a:off x="539552" y="1628801"/>
          <a:ext cx="8064896" cy="5086257"/>
        </p:xfrm>
        <a:graphic>
          <a:graphicData uri="http://schemas.openxmlformats.org/drawingml/2006/table">
            <a:tbl>
              <a:tblPr firstRow="1" firstCol="1" bandRow="1">
                <a:tableStyleId>{5C22544A-7EE6-4342-B048-85BDC9FD1C3A}</a:tableStyleId>
              </a:tblPr>
              <a:tblGrid>
                <a:gridCol w="8064896"/>
              </a:tblGrid>
              <a:tr h="362296">
                <a:tc>
                  <a:txBody>
                    <a:bodyPr/>
                    <a:lstStyle/>
                    <a:p>
                      <a:pPr marL="342900" lvl="0" indent="-342900">
                        <a:spcAft>
                          <a:spcPts val="0"/>
                        </a:spcAft>
                        <a:buSzPts val="1000"/>
                        <a:buFont typeface="Symbol" panose="05050102010706020507" pitchFamily="18" charset="2"/>
                        <a:buChar char=""/>
                        <a:tabLst>
                          <a:tab pos="457200" algn="l"/>
                        </a:tabLst>
                      </a:pPr>
                      <a:r>
                        <a:rPr lang="en-US" sz="1600" dirty="0">
                          <a:solidFill>
                            <a:schemeClr val="tx1"/>
                          </a:solidFill>
                          <a:effectLst/>
                        </a:rPr>
                        <a:t>What services do you as a member appreciate most from the AIG?</a:t>
                      </a:r>
                      <a:endParaRPr lang="en-AU" sz="1600" dirty="0">
                        <a:solidFill>
                          <a:schemeClr val="tx1"/>
                        </a:solidFill>
                        <a:effectLst/>
                        <a:latin typeface="Times New Roman" panose="02020603050405020304" pitchFamily="18" charset="0"/>
                        <a:ea typeface="Calibri" panose="020F0502020204030204" pitchFamily="34" charset="0"/>
                      </a:endParaRPr>
                    </a:p>
                  </a:txBody>
                  <a:tcPr marL="68580" marR="68580" marT="0" marB="0">
                    <a:noFill/>
                  </a:tcPr>
                </a:tc>
              </a:tr>
              <a:tr h="238222">
                <a:tc>
                  <a:txBody>
                    <a:bodyPr/>
                    <a:lstStyle/>
                    <a:p>
                      <a:pPr marL="342900" lvl="0" indent="-342900">
                        <a:spcAft>
                          <a:spcPts val="0"/>
                        </a:spcAft>
                        <a:buSzPts val="1000"/>
                        <a:buFont typeface="Symbol" panose="05050102010706020507" pitchFamily="18" charset="2"/>
                        <a:buChar char=""/>
                        <a:tabLst>
                          <a:tab pos="457200" algn="l"/>
                        </a:tabLst>
                      </a:pPr>
                      <a:r>
                        <a:rPr lang="en-US" sz="1600" dirty="0">
                          <a:solidFill>
                            <a:schemeClr val="tx1"/>
                          </a:solidFill>
                          <a:effectLst/>
                        </a:rPr>
                        <a:t>What are the most significant external trends likely to impact upon the AIG in the next five years</a:t>
                      </a:r>
                      <a:r>
                        <a:rPr lang="en-US" sz="1600" dirty="0" smtClean="0">
                          <a:solidFill>
                            <a:schemeClr val="tx1"/>
                          </a:solidFill>
                          <a:effectLst/>
                        </a:rPr>
                        <a:t>?</a:t>
                      </a:r>
                    </a:p>
                  </a:txBody>
                  <a:tcPr marL="68580" marR="68580" marT="0" marB="0">
                    <a:noFill/>
                  </a:tcPr>
                </a:tc>
              </a:tr>
              <a:tr h="578681">
                <a:tc>
                  <a:txBody>
                    <a:bodyPr/>
                    <a:lstStyle/>
                    <a:p>
                      <a:pPr marL="342900" lvl="0" indent="-342900">
                        <a:spcAft>
                          <a:spcPts val="0"/>
                        </a:spcAft>
                        <a:buSzPts val="1000"/>
                        <a:buFont typeface="Symbol" panose="05050102010706020507" pitchFamily="18" charset="2"/>
                        <a:buChar char=""/>
                        <a:tabLst>
                          <a:tab pos="457200" algn="l"/>
                        </a:tabLst>
                      </a:pPr>
                      <a:r>
                        <a:rPr lang="en-US" sz="1600" dirty="0">
                          <a:solidFill>
                            <a:schemeClr val="tx1"/>
                          </a:solidFill>
                          <a:effectLst/>
                        </a:rPr>
                        <a:t>To increase involvement of younger members what areas should the AIG develop?</a:t>
                      </a:r>
                      <a:endParaRPr lang="en-AU" sz="1600" dirty="0">
                        <a:solidFill>
                          <a:schemeClr val="tx1"/>
                        </a:solidFill>
                        <a:effectLst/>
                        <a:latin typeface="Times New Roman" panose="02020603050405020304" pitchFamily="18" charset="0"/>
                        <a:ea typeface="Calibri" panose="020F0502020204030204" pitchFamily="34" charset="0"/>
                      </a:endParaRPr>
                    </a:p>
                  </a:txBody>
                  <a:tcPr marL="68580" marR="68580" marT="0" marB="0">
                    <a:noFill/>
                  </a:tcPr>
                </a:tc>
              </a:tr>
              <a:tr h="476443">
                <a:tc>
                  <a:txBody>
                    <a:bodyPr/>
                    <a:lstStyle/>
                    <a:p>
                      <a:pPr marL="342900" lvl="0" indent="-342900">
                        <a:spcAft>
                          <a:spcPts val="0"/>
                        </a:spcAft>
                        <a:buSzPts val="1000"/>
                        <a:buFont typeface="Symbol" panose="05050102010706020507" pitchFamily="18" charset="2"/>
                        <a:buChar char=""/>
                        <a:tabLst>
                          <a:tab pos="457200" algn="l"/>
                        </a:tabLst>
                      </a:pPr>
                      <a:r>
                        <a:rPr lang="en-US" sz="1600" dirty="0">
                          <a:solidFill>
                            <a:schemeClr val="tx1"/>
                          </a:solidFill>
                          <a:effectLst/>
                        </a:rPr>
                        <a:t>What core activities or services could the AIG improve?</a:t>
                      </a:r>
                      <a:endParaRPr lang="en-AU" sz="1600" dirty="0">
                        <a:solidFill>
                          <a:schemeClr val="tx1"/>
                        </a:solidFill>
                        <a:effectLst/>
                      </a:endParaRPr>
                    </a:p>
                    <a:p>
                      <a:pPr marL="457200">
                        <a:spcAft>
                          <a:spcPts val="0"/>
                        </a:spcAft>
                      </a:pPr>
                      <a:r>
                        <a:rPr lang="en-AU" sz="1600" dirty="0">
                          <a:solidFill>
                            <a:schemeClr val="tx1"/>
                          </a:solidFill>
                          <a:effectLst/>
                        </a:rPr>
                        <a:t> </a:t>
                      </a:r>
                      <a:endParaRPr lang="en-AU" sz="1600" dirty="0">
                        <a:solidFill>
                          <a:schemeClr val="tx1"/>
                        </a:solidFill>
                        <a:effectLst/>
                        <a:latin typeface="Times New Roman" panose="02020603050405020304" pitchFamily="18" charset="0"/>
                        <a:ea typeface="Calibri" panose="020F0502020204030204" pitchFamily="34" charset="0"/>
                      </a:endParaRPr>
                    </a:p>
                  </a:txBody>
                  <a:tcPr marL="68580" marR="68580" marT="0" marB="0">
                    <a:noFill/>
                  </a:tcPr>
                </a:tc>
              </a:tr>
              <a:tr h="714666">
                <a:tc>
                  <a:txBody>
                    <a:bodyPr/>
                    <a:lstStyle/>
                    <a:p>
                      <a:pPr marL="342900" lvl="0" indent="-342900">
                        <a:spcAft>
                          <a:spcPts val="0"/>
                        </a:spcAft>
                        <a:buFont typeface="Symbol" panose="05050102010706020507" pitchFamily="18" charset="2"/>
                        <a:buChar char=""/>
                      </a:pPr>
                      <a:r>
                        <a:rPr lang="en-AU" sz="1600" dirty="0">
                          <a:solidFill>
                            <a:schemeClr val="tx1"/>
                          </a:solidFill>
                          <a:effectLst/>
                        </a:rPr>
                        <a:t> What other services, information or events do you think the AIG  should consider providing to members?</a:t>
                      </a:r>
                    </a:p>
                    <a:p>
                      <a:pPr marL="457200">
                        <a:spcAft>
                          <a:spcPts val="0"/>
                        </a:spcAft>
                      </a:pPr>
                      <a:r>
                        <a:rPr lang="en-AU" sz="1600" dirty="0">
                          <a:solidFill>
                            <a:schemeClr val="tx1"/>
                          </a:solidFill>
                          <a:effectLst/>
                        </a:rPr>
                        <a:t> </a:t>
                      </a:r>
                      <a:endParaRPr lang="en-AU" sz="1600" dirty="0">
                        <a:solidFill>
                          <a:schemeClr val="tx1"/>
                        </a:solidFill>
                        <a:effectLst/>
                        <a:latin typeface="Times New Roman" panose="02020603050405020304" pitchFamily="18" charset="0"/>
                        <a:ea typeface="Calibri" panose="020F0502020204030204" pitchFamily="34" charset="0"/>
                      </a:endParaRPr>
                    </a:p>
                  </a:txBody>
                  <a:tcPr marL="68580" marR="68580" marT="0" marB="0">
                    <a:noFill/>
                  </a:tcPr>
                </a:tc>
              </a:tr>
              <a:tr h="476443">
                <a:tc>
                  <a:txBody>
                    <a:bodyPr/>
                    <a:lstStyle/>
                    <a:p>
                      <a:pPr marL="342900" lvl="0" indent="-342900">
                        <a:spcAft>
                          <a:spcPts val="0"/>
                        </a:spcAft>
                        <a:buFont typeface="Symbol" panose="05050102010706020507" pitchFamily="18" charset="2"/>
                        <a:buChar char=""/>
                      </a:pPr>
                      <a:r>
                        <a:rPr lang="en-AU" sz="1600" dirty="0">
                          <a:solidFill>
                            <a:schemeClr val="tx1"/>
                          </a:solidFill>
                          <a:effectLst/>
                        </a:rPr>
                        <a:t>What other services, information or events can the AIG provide to its members?</a:t>
                      </a:r>
                    </a:p>
                    <a:p>
                      <a:pPr marL="457200">
                        <a:spcAft>
                          <a:spcPts val="0"/>
                        </a:spcAft>
                      </a:pPr>
                      <a:r>
                        <a:rPr lang="en-AU" sz="1600" dirty="0">
                          <a:solidFill>
                            <a:schemeClr val="tx1"/>
                          </a:solidFill>
                          <a:effectLst/>
                        </a:rPr>
                        <a:t> </a:t>
                      </a:r>
                      <a:endParaRPr lang="en-AU" sz="1600" dirty="0">
                        <a:solidFill>
                          <a:schemeClr val="tx1"/>
                        </a:solidFill>
                        <a:effectLst/>
                        <a:latin typeface="Times New Roman" panose="02020603050405020304" pitchFamily="18" charset="0"/>
                        <a:ea typeface="Calibri" panose="020F0502020204030204" pitchFamily="34" charset="0"/>
                      </a:endParaRPr>
                    </a:p>
                  </a:txBody>
                  <a:tcPr marL="68580" marR="68580" marT="0" marB="0">
                    <a:noFill/>
                  </a:tcPr>
                </a:tc>
              </a:tr>
              <a:tr h="714666">
                <a:tc>
                  <a:txBody>
                    <a:bodyPr/>
                    <a:lstStyle/>
                    <a:p>
                      <a:pPr marL="342900" lvl="0" indent="-342900">
                        <a:spcAft>
                          <a:spcPts val="0"/>
                        </a:spcAft>
                        <a:buFont typeface="Symbol" panose="05050102010706020507" pitchFamily="18" charset="2"/>
                        <a:buChar char=""/>
                      </a:pPr>
                      <a:r>
                        <a:rPr lang="en-AU" sz="1600" dirty="0">
                          <a:solidFill>
                            <a:schemeClr val="tx1"/>
                          </a:solidFill>
                          <a:effectLst/>
                        </a:rPr>
                        <a:t>Do you think the AIG should consider developing closer working relationships with any other particular organisations?  If so, which ones?</a:t>
                      </a:r>
                    </a:p>
                    <a:p>
                      <a:pPr marL="457200">
                        <a:spcAft>
                          <a:spcPts val="0"/>
                        </a:spcAft>
                      </a:pPr>
                      <a:r>
                        <a:rPr lang="en-AU" sz="1600" dirty="0">
                          <a:solidFill>
                            <a:schemeClr val="tx1"/>
                          </a:solidFill>
                          <a:effectLst/>
                        </a:rPr>
                        <a:t> </a:t>
                      </a:r>
                      <a:endParaRPr lang="en-AU" sz="1600" dirty="0">
                        <a:solidFill>
                          <a:schemeClr val="tx1"/>
                        </a:solidFill>
                        <a:effectLst/>
                        <a:latin typeface="Times New Roman" panose="02020603050405020304" pitchFamily="18" charset="0"/>
                        <a:ea typeface="Calibri" panose="020F0502020204030204" pitchFamily="34" charset="0"/>
                      </a:endParaRPr>
                    </a:p>
                  </a:txBody>
                  <a:tcPr marL="68580" marR="68580" marT="0" marB="0">
                    <a:noFill/>
                  </a:tcPr>
                </a:tc>
              </a:tr>
              <a:tr h="476443">
                <a:tc>
                  <a:txBody>
                    <a:bodyPr/>
                    <a:lstStyle/>
                    <a:p>
                      <a:pPr marL="342900" lvl="0" indent="-342900">
                        <a:spcAft>
                          <a:spcPts val="0"/>
                        </a:spcAft>
                        <a:buFont typeface="Symbol" panose="05050102010706020507" pitchFamily="18" charset="2"/>
                        <a:buChar char=""/>
                      </a:pPr>
                      <a:r>
                        <a:rPr lang="en-AU" sz="1600" dirty="0">
                          <a:solidFill>
                            <a:schemeClr val="tx1"/>
                          </a:solidFill>
                          <a:effectLst/>
                        </a:rPr>
                        <a:t>Should AIG take on a more active role in advocacy to government bodies? </a:t>
                      </a:r>
                    </a:p>
                    <a:p>
                      <a:pPr marL="457200">
                        <a:spcAft>
                          <a:spcPts val="0"/>
                        </a:spcAft>
                      </a:pPr>
                      <a:r>
                        <a:rPr lang="en-AU" sz="1600" dirty="0">
                          <a:solidFill>
                            <a:schemeClr val="tx1"/>
                          </a:solidFill>
                          <a:effectLst/>
                        </a:rPr>
                        <a:t> </a:t>
                      </a:r>
                      <a:endParaRPr lang="en-AU" sz="1600" dirty="0">
                        <a:solidFill>
                          <a:schemeClr val="tx1"/>
                        </a:solidFill>
                        <a:effectLst/>
                        <a:latin typeface="Times New Roman" panose="02020603050405020304" pitchFamily="18" charset="0"/>
                        <a:ea typeface="Calibri" panose="020F0502020204030204" pitchFamily="34" charset="0"/>
                      </a:endParaRPr>
                    </a:p>
                  </a:txBody>
                  <a:tcPr marL="68580" marR="68580" marT="0" marB="0">
                    <a:noFill/>
                  </a:tcPr>
                </a:tc>
              </a:tr>
              <a:tr h="714666">
                <a:tc>
                  <a:txBody>
                    <a:bodyPr/>
                    <a:lstStyle/>
                    <a:p>
                      <a:pPr marL="342900" lvl="0" indent="-342900">
                        <a:spcAft>
                          <a:spcPts val="0"/>
                        </a:spcAft>
                        <a:buFont typeface="Symbol" panose="05050102010706020507" pitchFamily="18" charset="2"/>
                        <a:buChar char=""/>
                      </a:pPr>
                      <a:r>
                        <a:rPr lang="en-AU" sz="1600" dirty="0">
                          <a:solidFill>
                            <a:schemeClr val="tx1"/>
                          </a:solidFill>
                          <a:effectLst/>
                        </a:rPr>
                        <a:t>Would you like to be involved in a sub-committee to drive the objectives from the Strategic Plan? If so, please provide your name and preferred contact details.</a:t>
                      </a:r>
                    </a:p>
                    <a:p>
                      <a:pPr marL="457200">
                        <a:spcAft>
                          <a:spcPts val="0"/>
                        </a:spcAft>
                      </a:pPr>
                      <a:r>
                        <a:rPr lang="en-AU" sz="1600" dirty="0">
                          <a:solidFill>
                            <a:schemeClr val="tx1"/>
                          </a:solidFill>
                          <a:effectLst/>
                        </a:rPr>
                        <a:t> </a:t>
                      </a:r>
                      <a:endParaRPr lang="en-AU" sz="1600" dirty="0">
                        <a:solidFill>
                          <a:schemeClr val="tx1"/>
                        </a:solidFill>
                        <a:effectLst/>
                        <a:latin typeface="Times New Roman" panose="02020603050405020304" pitchFamily="18" charset="0"/>
                        <a:ea typeface="Calibri" panose="020F0502020204030204" pitchFamily="34" charset="0"/>
                      </a:endParaRPr>
                    </a:p>
                  </a:txBody>
                  <a:tcPr marL="68580" marR="68580" marT="0" marB="0">
                    <a:noFill/>
                  </a:tcPr>
                </a:tc>
              </a:tr>
            </a:tbl>
          </a:graphicData>
        </a:graphic>
      </p:graphicFrame>
    </p:spTree>
    <p:extLst>
      <p:ext uri="{BB962C8B-B14F-4D97-AF65-F5344CB8AC3E}">
        <p14:creationId xmlns:p14="http://schemas.microsoft.com/office/powerpoint/2010/main" val="447734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6000" b="1" dirty="0" smtClean="0">
                <a:solidFill>
                  <a:srgbClr val="B81237"/>
                </a:solidFill>
                <a:ea typeface="+mj-ea"/>
                <a:cs typeface="+mj-cs"/>
              </a:rPr>
              <a:t>Meeting Adjourned</a:t>
            </a:r>
          </a:p>
          <a:p>
            <a:r>
              <a:rPr lang="en-US" sz="6000" b="1" dirty="0" smtClean="0">
                <a:solidFill>
                  <a:srgbClr val="B81237"/>
                </a:solidFill>
                <a:ea typeface="+mj-ea"/>
                <a:cs typeface="+mj-cs"/>
              </a:rPr>
              <a:t>Thank </a:t>
            </a:r>
            <a:r>
              <a:rPr lang="en-US" sz="6000" b="1" dirty="0">
                <a:solidFill>
                  <a:srgbClr val="B81237"/>
                </a:solidFill>
                <a:ea typeface="+mj-ea"/>
                <a:cs typeface="+mj-cs"/>
              </a:rPr>
              <a:t>you</a:t>
            </a:r>
          </a:p>
        </p:txBody>
      </p:sp>
      <p:pic>
        <p:nvPicPr>
          <p:cNvPr id="4" name="Picture 3" descr="AIG_LogoA.bmp"/>
          <p:cNvPicPr>
            <a:picLocks noChangeAspect="1"/>
          </p:cNvPicPr>
          <p:nvPr/>
        </p:nvPicPr>
        <p:blipFill>
          <a:blip r:embed="rId2" cstate="print"/>
          <a:stretch>
            <a:fillRect/>
          </a:stretch>
        </p:blipFill>
        <p:spPr>
          <a:xfrm>
            <a:off x="5220072" y="72033"/>
            <a:ext cx="3848100" cy="1628775"/>
          </a:xfrm>
          <a:prstGeom prst="rect">
            <a:avLst/>
          </a:prstGeom>
        </p:spPr>
      </p:pic>
      <p:sp>
        <p:nvSpPr>
          <p:cNvPr id="7" name="Half Frame 6"/>
          <p:cNvSpPr/>
          <p:nvPr/>
        </p:nvSpPr>
        <p:spPr>
          <a:xfrm>
            <a:off x="251520" y="188640"/>
            <a:ext cx="2808312" cy="3384376"/>
          </a:xfrm>
          <a:prstGeom prst="halfFrame">
            <a:avLst>
              <a:gd name="adj1" fmla="val 8117"/>
              <a:gd name="adj2" fmla="val 9170"/>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spTree>
    <p:extLst>
      <p:ext uri="{BB962C8B-B14F-4D97-AF65-F5344CB8AC3E}">
        <p14:creationId xmlns:p14="http://schemas.microsoft.com/office/powerpoint/2010/main" val="754472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Equity</a:t>
            </a:r>
            <a:endParaRPr lang="en-AU" dirty="0"/>
          </a:p>
        </p:txBody>
      </p:sp>
      <p:graphicFrame>
        <p:nvGraphicFramePr>
          <p:cNvPr id="4" name="Content Placeholder 3"/>
          <p:cNvGraphicFramePr>
            <a:graphicFrameLocks noGrp="1"/>
          </p:cNvGraphicFramePr>
          <p:nvPr>
            <p:ph idx="1"/>
            <p:extLst/>
          </p:nvPr>
        </p:nvGraphicFramePr>
        <p:xfrm>
          <a:off x="683568" y="1628800"/>
          <a:ext cx="6264697" cy="4608518"/>
        </p:xfrm>
        <a:graphic>
          <a:graphicData uri="http://schemas.openxmlformats.org/drawingml/2006/table">
            <a:tbl>
              <a:tblPr firstRow="1" firstCol="1" bandRow="1">
                <a:tableStyleId>{5C22544A-7EE6-4342-B048-85BDC9FD1C3A}</a:tableStyleId>
              </a:tblPr>
              <a:tblGrid>
                <a:gridCol w="5326966"/>
                <a:gridCol w="823864"/>
                <a:gridCol w="113867"/>
              </a:tblGrid>
              <a:tr h="279622">
                <a:tc gridSpan="3">
                  <a:txBody>
                    <a:bodyPr/>
                    <a:lstStyle/>
                    <a:p>
                      <a:pPr algn="ctr">
                        <a:spcBef>
                          <a:spcPts val="300"/>
                        </a:spcBef>
                        <a:spcAft>
                          <a:spcPts val="0"/>
                        </a:spcAft>
                      </a:pPr>
                      <a:r>
                        <a:rPr lang="en-AU" sz="1400" dirty="0">
                          <a:solidFill>
                            <a:srgbClr val="3F454F"/>
                          </a:solidFill>
                          <a:effectLst/>
                        </a:rPr>
                        <a:t>STATEMENT OF CHANGES IN EQUITY</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b">
                    <a:noFill/>
                  </a:tcPr>
                </a:tc>
                <a:tc hMerge="1">
                  <a:txBody>
                    <a:bodyPr/>
                    <a:lstStyle/>
                    <a:p>
                      <a:endParaRPr lang="en-AU"/>
                    </a:p>
                  </a:txBody>
                  <a:tcPr/>
                </a:tc>
                <a:tc hMerge="1">
                  <a:txBody>
                    <a:bodyPr/>
                    <a:lstStyle/>
                    <a:p>
                      <a:endParaRPr lang="en-AU"/>
                    </a:p>
                  </a:txBody>
                  <a:tcPr/>
                </a:tc>
              </a:tr>
              <a:tr h="279622">
                <a:tc gridSpan="3">
                  <a:txBody>
                    <a:bodyPr/>
                    <a:lstStyle/>
                    <a:p>
                      <a:pPr algn="ctr">
                        <a:spcBef>
                          <a:spcPts val="300"/>
                        </a:spcBef>
                        <a:spcAft>
                          <a:spcPts val="0"/>
                        </a:spcAft>
                      </a:pPr>
                      <a:r>
                        <a:rPr lang="en-AU" sz="1400" dirty="0">
                          <a:solidFill>
                            <a:srgbClr val="3F454F"/>
                          </a:solidFill>
                          <a:effectLst/>
                        </a:rPr>
                        <a:t>FOR THE YEAR ENDED 31 DECEMBER 2014</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b">
                    <a:noFill/>
                  </a:tcPr>
                </a:tc>
                <a:tc hMerge="1">
                  <a:txBody>
                    <a:bodyPr/>
                    <a:lstStyle/>
                    <a:p>
                      <a:endParaRPr lang="en-AU"/>
                    </a:p>
                  </a:txBody>
                  <a:tcPr/>
                </a:tc>
                <a:tc hMerge="1">
                  <a:txBody>
                    <a:bodyPr/>
                    <a:lstStyle/>
                    <a:p>
                      <a:endParaRPr lang="en-AU"/>
                    </a:p>
                  </a:txBody>
                  <a:tcPr/>
                </a:tc>
              </a:tr>
              <a:tr h="279622">
                <a:tc gridSpan="3">
                  <a:txBody>
                    <a:bodyPr/>
                    <a:lstStyle/>
                    <a:p>
                      <a:pPr algn="ctr">
                        <a:spcBef>
                          <a:spcPts val="300"/>
                        </a:spcBef>
                        <a:spcAft>
                          <a:spcPts val="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b">
                    <a:noFill/>
                  </a:tcPr>
                </a:tc>
                <a:tc hMerge="1">
                  <a:txBody>
                    <a:bodyPr/>
                    <a:lstStyle/>
                    <a:p>
                      <a:endParaRPr lang="en-AU"/>
                    </a:p>
                  </a:txBody>
                  <a:tcPr/>
                </a:tc>
                <a:tc hMerge="1">
                  <a:txBody>
                    <a:bodyPr/>
                    <a:lstStyle/>
                    <a:p>
                      <a:endParaRPr lang="en-AU"/>
                    </a:p>
                  </a:txBody>
                  <a:tcPr/>
                </a:tc>
              </a:tr>
              <a:tr h="231270">
                <a:tc rowSpan="3">
                  <a:txBody>
                    <a:bodyPr/>
                    <a:lstStyle/>
                    <a:p>
                      <a:pPr algn="ctr">
                        <a:spcBef>
                          <a:spcPts val="300"/>
                        </a:spcBef>
                        <a:spcAft>
                          <a:spcPts val="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oFill/>
                  </a:tcPr>
                </a:tc>
                <a:tc>
                  <a:txBody>
                    <a:bodyPr/>
                    <a:lstStyle/>
                    <a:p>
                      <a:pPr algn="r">
                        <a:spcBef>
                          <a:spcPts val="300"/>
                        </a:spcBef>
                        <a:spcAft>
                          <a:spcPts val="0"/>
                        </a:spcAft>
                      </a:pPr>
                      <a:r>
                        <a:rPr lang="en-AU" sz="1400" dirty="0">
                          <a:solidFill>
                            <a:srgbClr val="3F454F"/>
                          </a:solidFill>
                          <a:effectLst/>
                        </a:rPr>
                        <a:t>Retained</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spcBef>
                          <a:spcPts val="300"/>
                        </a:spcBef>
                        <a:spcAft>
                          <a:spcPts val="30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r>
              <a:tr h="231270">
                <a:tc vMerge="1">
                  <a:txBody>
                    <a:bodyPr/>
                    <a:lstStyle/>
                    <a:p>
                      <a:endParaRPr lang="en-AU"/>
                    </a:p>
                  </a:txBody>
                  <a:tcPr/>
                </a:tc>
                <a:tc>
                  <a:txBody>
                    <a:bodyPr/>
                    <a:lstStyle/>
                    <a:p>
                      <a:pPr algn="r">
                        <a:spcBef>
                          <a:spcPts val="300"/>
                        </a:spcBef>
                        <a:spcAft>
                          <a:spcPts val="0"/>
                        </a:spcAft>
                      </a:pPr>
                      <a:r>
                        <a:rPr lang="en-AU" sz="1400" dirty="0">
                          <a:solidFill>
                            <a:srgbClr val="3F454F"/>
                          </a:solidFill>
                          <a:effectLst/>
                        </a:rPr>
                        <a:t>Earnings</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spcBef>
                          <a:spcPts val="300"/>
                        </a:spcBef>
                        <a:spcAft>
                          <a:spcPts val="30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r>
              <a:tr h="231270">
                <a:tc vMerge="1">
                  <a:txBody>
                    <a:bodyPr/>
                    <a:lstStyle/>
                    <a:p>
                      <a:endParaRPr lang="en-AU"/>
                    </a:p>
                  </a:txBody>
                  <a:tcPr/>
                </a:tc>
                <a:tc>
                  <a:txBody>
                    <a:bodyPr/>
                    <a:lstStyle/>
                    <a:p>
                      <a:pPr algn="r">
                        <a:spcBef>
                          <a:spcPts val="300"/>
                        </a:spcBef>
                        <a:spcAft>
                          <a:spcPts val="0"/>
                        </a:spcAft>
                      </a:pPr>
                      <a:r>
                        <a:rPr lang="en-AU" sz="1400" dirty="0">
                          <a:solidFill>
                            <a:srgbClr val="3F454F"/>
                          </a:solidFill>
                          <a:effectLst/>
                        </a:rPr>
                        <a:t>$</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spcBef>
                          <a:spcPts val="300"/>
                        </a:spcBef>
                        <a:spcAft>
                          <a:spcPts val="30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r>
              <a:tr h="279622">
                <a:tc>
                  <a:txBody>
                    <a:bodyPr/>
                    <a:lstStyle/>
                    <a:p>
                      <a:pPr>
                        <a:spcBef>
                          <a:spcPts val="300"/>
                        </a:spcBef>
                        <a:spcAft>
                          <a:spcPts val="0"/>
                        </a:spcAft>
                      </a:pPr>
                      <a:r>
                        <a:rPr lang="en-AU" sz="1400" dirty="0">
                          <a:solidFill>
                            <a:srgbClr val="3F454F"/>
                          </a:solidFill>
                          <a:effectLst/>
                        </a:rPr>
                        <a:t>Balance at 1 January 2013</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lgn="r">
                        <a:spcBef>
                          <a:spcPts val="300"/>
                        </a:spcBef>
                        <a:spcAft>
                          <a:spcPts val="0"/>
                        </a:spcAft>
                      </a:pPr>
                      <a:r>
                        <a:rPr lang="en-AU" sz="1400" dirty="0">
                          <a:solidFill>
                            <a:srgbClr val="3F454F"/>
                          </a:solidFill>
                          <a:effectLst/>
                        </a:rPr>
                        <a:t>816,875</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spcBef>
                          <a:spcPts val="300"/>
                        </a:spcBef>
                        <a:spcAft>
                          <a:spcPts val="30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r>
              <a:tr h="279622">
                <a:tc>
                  <a:txBody>
                    <a:bodyPr/>
                    <a:lstStyle/>
                    <a:p>
                      <a:pPr>
                        <a:spcBef>
                          <a:spcPts val="300"/>
                        </a:spcBef>
                        <a:spcAft>
                          <a:spcPts val="0"/>
                        </a:spcAft>
                      </a:pPr>
                      <a:r>
                        <a:rPr lang="en-AU" sz="1400" dirty="0">
                          <a:solidFill>
                            <a:srgbClr val="3F454F"/>
                          </a:solidFill>
                          <a:effectLst/>
                        </a:rPr>
                        <a:t>Comprehensive Income</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lgn="r">
                        <a:spcBef>
                          <a:spcPts val="300"/>
                        </a:spcBef>
                        <a:spcAft>
                          <a:spcPts val="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spcBef>
                          <a:spcPts val="300"/>
                        </a:spcBef>
                        <a:spcAft>
                          <a:spcPts val="30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r>
              <a:tr h="279622">
                <a:tc>
                  <a:txBody>
                    <a:bodyPr/>
                    <a:lstStyle/>
                    <a:p>
                      <a:pPr>
                        <a:spcBef>
                          <a:spcPts val="300"/>
                        </a:spcBef>
                        <a:spcAft>
                          <a:spcPts val="0"/>
                        </a:spcAft>
                      </a:pPr>
                      <a:r>
                        <a:rPr lang="en-AU" sz="1400" dirty="0">
                          <a:solidFill>
                            <a:srgbClr val="3F454F"/>
                          </a:solidFill>
                          <a:effectLst/>
                        </a:rPr>
                        <a:t>Surplus after income tax for the year</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lgn="r">
                        <a:spcBef>
                          <a:spcPts val="300"/>
                        </a:spcBef>
                        <a:spcAft>
                          <a:spcPts val="0"/>
                        </a:spcAft>
                      </a:pPr>
                      <a:r>
                        <a:rPr lang="en-AU" sz="1400" dirty="0">
                          <a:solidFill>
                            <a:srgbClr val="3F454F"/>
                          </a:solidFill>
                          <a:effectLst/>
                        </a:rPr>
                        <a:t>130,617</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spcBef>
                          <a:spcPts val="300"/>
                        </a:spcBef>
                        <a:spcAft>
                          <a:spcPts val="30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r>
              <a:tr h="279622">
                <a:tc>
                  <a:txBody>
                    <a:bodyPr/>
                    <a:lstStyle/>
                    <a:p>
                      <a:pPr>
                        <a:spcBef>
                          <a:spcPts val="300"/>
                        </a:spcBef>
                        <a:spcAft>
                          <a:spcPts val="0"/>
                        </a:spcAft>
                      </a:pPr>
                      <a:r>
                        <a:rPr lang="en-AU" sz="1400" dirty="0">
                          <a:solidFill>
                            <a:srgbClr val="3F454F"/>
                          </a:solidFill>
                          <a:effectLst/>
                        </a:rPr>
                        <a:t>Other comprehensive income for the year, net of tax</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lgn="r">
                        <a:spcBef>
                          <a:spcPts val="300"/>
                        </a:spcBef>
                        <a:spcAft>
                          <a:spcPts val="0"/>
                        </a:spcAft>
                      </a:pPr>
                      <a:r>
                        <a:rPr lang="en-AU" sz="1400" dirty="0">
                          <a:solidFill>
                            <a:srgbClr val="3F454F"/>
                          </a:solidFill>
                          <a:effectLst/>
                        </a:rPr>
                        <a:t>-</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spcBef>
                          <a:spcPts val="300"/>
                        </a:spcBef>
                        <a:spcAft>
                          <a:spcPts val="30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r>
              <a:tr h="279622">
                <a:tc>
                  <a:txBody>
                    <a:bodyPr/>
                    <a:lstStyle/>
                    <a:p>
                      <a:pPr>
                        <a:spcBef>
                          <a:spcPts val="300"/>
                        </a:spcBef>
                        <a:spcAft>
                          <a:spcPts val="0"/>
                        </a:spcAft>
                      </a:pPr>
                      <a:r>
                        <a:rPr lang="en-AU" sz="1400" dirty="0">
                          <a:solidFill>
                            <a:srgbClr val="3F454F"/>
                          </a:solidFill>
                          <a:effectLst/>
                        </a:rPr>
                        <a:t>Total comprehensive income attributable to members of the entity</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lgn="r">
                        <a:spcBef>
                          <a:spcPts val="300"/>
                        </a:spcBef>
                        <a:spcAft>
                          <a:spcPts val="0"/>
                        </a:spcAft>
                      </a:pPr>
                      <a:r>
                        <a:rPr lang="en-AU" sz="1400" dirty="0">
                          <a:solidFill>
                            <a:srgbClr val="3F454F"/>
                          </a:solidFill>
                          <a:effectLst/>
                        </a:rPr>
                        <a:t>130,617</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spcBef>
                          <a:spcPts val="300"/>
                        </a:spcBef>
                        <a:spcAft>
                          <a:spcPts val="30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r>
              <a:tr h="279622">
                <a:tc>
                  <a:txBody>
                    <a:bodyPr/>
                    <a:lstStyle/>
                    <a:p>
                      <a:pPr>
                        <a:spcBef>
                          <a:spcPts val="300"/>
                        </a:spcBef>
                        <a:spcAft>
                          <a:spcPts val="0"/>
                        </a:spcAft>
                      </a:pPr>
                      <a:r>
                        <a:rPr lang="en-AU" sz="1400" dirty="0">
                          <a:solidFill>
                            <a:srgbClr val="3F454F"/>
                          </a:solidFill>
                          <a:effectLst/>
                        </a:rPr>
                        <a:t>Balance at 31 December 2013</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lgn="r">
                        <a:spcBef>
                          <a:spcPts val="300"/>
                        </a:spcBef>
                        <a:spcAft>
                          <a:spcPts val="0"/>
                        </a:spcAft>
                      </a:pPr>
                      <a:r>
                        <a:rPr lang="en-AU" sz="1400" dirty="0">
                          <a:solidFill>
                            <a:srgbClr val="3F454F"/>
                          </a:solidFill>
                          <a:effectLst/>
                        </a:rPr>
                        <a:t>947,492</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spcBef>
                          <a:spcPts val="300"/>
                        </a:spcBef>
                        <a:spcAft>
                          <a:spcPts val="30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r>
              <a:tr h="279622">
                <a:tc>
                  <a:txBody>
                    <a:bodyPr/>
                    <a:lstStyle/>
                    <a:p>
                      <a:pPr>
                        <a:spcBef>
                          <a:spcPts val="300"/>
                        </a:spcBef>
                        <a:spcAft>
                          <a:spcPts val="0"/>
                        </a:spcAft>
                      </a:pPr>
                      <a:r>
                        <a:rPr lang="en-AU" sz="1400" dirty="0">
                          <a:solidFill>
                            <a:srgbClr val="3F454F"/>
                          </a:solidFill>
                          <a:effectLst/>
                        </a:rPr>
                        <a:t>Comprehensive Income</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lgn="r">
                        <a:spcBef>
                          <a:spcPts val="300"/>
                        </a:spcBef>
                        <a:spcAft>
                          <a:spcPts val="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spcBef>
                          <a:spcPts val="300"/>
                        </a:spcBef>
                        <a:spcAft>
                          <a:spcPts val="30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r>
              <a:tr h="279622">
                <a:tc>
                  <a:txBody>
                    <a:bodyPr/>
                    <a:lstStyle/>
                    <a:p>
                      <a:pPr>
                        <a:spcBef>
                          <a:spcPts val="300"/>
                        </a:spcBef>
                        <a:spcAft>
                          <a:spcPts val="0"/>
                        </a:spcAft>
                      </a:pPr>
                      <a:r>
                        <a:rPr lang="en-AU" sz="1400" dirty="0">
                          <a:solidFill>
                            <a:srgbClr val="3F454F"/>
                          </a:solidFill>
                          <a:effectLst/>
                        </a:rPr>
                        <a:t>(Deficit) after income tax for the year</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lgn="r">
                        <a:spcBef>
                          <a:spcPts val="300"/>
                        </a:spcBef>
                        <a:spcAft>
                          <a:spcPts val="0"/>
                        </a:spcAft>
                      </a:pPr>
                      <a:r>
                        <a:rPr lang="en-AU" sz="1400" dirty="0">
                          <a:solidFill>
                            <a:srgbClr val="3F454F"/>
                          </a:solidFill>
                          <a:effectLst/>
                        </a:rPr>
                        <a:t>(46,111)</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spcBef>
                          <a:spcPts val="300"/>
                        </a:spcBef>
                        <a:spcAft>
                          <a:spcPts val="30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r>
              <a:tr h="279622">
                <a:tc>
                  <a:txBody>
                    <a:bodyPr/>
                    <a:lstStyle/>
                    <a:p>
                      <a:pPr>
                        <a:spcBef>
                          <a:spcPts val="300"/>
                        </a:spcBef>
                        <a:spcAft>
                          <a:spcPts val="0"/>
                        </a:spcAft>
                      </a:pPr>
                      <a:r>
                        <a:rPr lang="en-AU" sz="1400" dirty="0">
                          <a:solidFill>
                            <a:srgbClr val="3F454F"/>
                          </a:solidFill>
                          <a:effectLst/>
                        </a:rPr>
                        <a:t>Other comprehensive income for the year, net of tax</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lgn="r">
                        <a:spcBef>
                          <a:spcPts val="300"/>
                        </a:spcBef>
                        <a:spcAft>
                          <a:spcPts val="0"/>
                        </a:spcAft>
                      </a:pPr>
                      <a:r>
                        <a:rPr lang="en-AU" sz="1400" dirty="0">
                          <a:solidFill>
                            <a:srgbClr val="3F454F"/>
                          </a:solidFill>
                          <a:effectLst/>
                        </a:rPr>
                        <a:t>-</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spcBef>
                          <a:spcPts val="300"/>
                        </a:spcBef>
                        <a:spcAft>
                          <a:spcPts val="30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r>
              <a:tr h="279622">
                <a:tc>
                  <a:txBody>
                    <a:bodyPr/>
                    <a:lstStyle/>
                    <a:p>
                      <a:pPr>
                        <a:spcBef>
                          <a:spcPts val="300"/>
                        </a:spcBef>
                        <a:spcAft>
                          <a:spcPts val="0"/>
                        </a:spcAft>
                      </a:pPr>
                      <a:r>
                        <a:rPr lang="en-AU" sz="1400" dirty="0">
                          <a:solidFill>
                            <a:srgbClr val="3F454F"/>
                          </a:solidFill>
                          <a:effectLst/>
                        </a:rPr>
                        <a:t>Total comprehensive loss attributable to members of the entity</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lgn="r">
                        <a:spcBef>
                          <a:spcPts val="300"/>
                        </a:spcBef>
                        <a:spcAft>
                          <a:spcPts val="0"/>
                        </a:spcAft>
                      </a:pPr>
                      <a:r>
                        <a:rPr lang="en-AU" sz="1400" dirty="0">
                          <a:solidFill>
                            <a:srgbClr val="3F454F"/>
                          </a:solidFill>
                          <a:effectLst/>
                        </a:rPr>
                        <a:t>(46,111)</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spcBef>
                          <a:spcPts val="300"/>
                        </a:spcBef>
                        <a:spcAft>
                          <a:spcPts val="30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r>
              <a:tr h="279622">
                <a:tc>
                  <a:txBody>
                    <a:bodyPr/>
                    <a:lstStyle/>
                    <a:p>
                      <a:pPr>
                        <a:spcBef>
                          <a:spcPts val="300"/>
                        </a:spcBef>
                        <a:spcAft>
                          <a:spcPts val="0"/>
                        </a:spcAft>
                      </a:pPr>
                      <a:r>
                        <a:rPr lang="en-AU" sz="1400" dirty="0">
                          <a:solidFill>
                            <a:srgbClr val="3F454F"/>
                          </a:solidFill>
                          <a:effectLst/>
                        </a:rPr>
                        <a:t>Balance at 31 December 2014</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lgn="r">
                        <a:spcBef>
                          <a:spcPts val="300"/>
                        </a:spcBef>
                        <a:spcAft>
                          <a:spcPts val="0"/>
                        </a:spcAft>
                      </a:pPr>
                      <a:r>
                        <a:rPr lang="en-AU" sz="1400" dirty="0">
                          <a:solidFill>
                            <a:srgbClr val="3F454F"/>
                          </a:solidFill>
                          <a:effectLst/>
                        </a:rPr>
                        <a:t>901,381</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475" marR="57475" marT="0" marB="0" anchor="ctr">
                    <a:noFill/>
                  </a:tcPr>
                </a:tc>
                <a:tc>
                  <a:txBody>
                    <a:bodyPr/>
                    <a:lstStyle/>
                    <a:p>
                      <a:pPr>
                        <a:spcBef>
                          <a:spcPts val="300"/>
                        </a:spcBef>
                        <a:spcAft>
                          <a:spcPts val="30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noFill/>
                  </a:tcPr>
                </a:tc>
              </a:tr>
            </a:tbl>
          </a:graphicData>
        </a:graphic>
      </p:graphicFrame>
      <p:sp>
        <p:nvSpPr>
          <p:cNvPr id="5"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spTree>
    <p:extLst>
      <p:ext uri="{BB962C8B-B14F-4D97-AF65-F5344CB8AC3E}">
        <p14:creationId xmlns:p14="http://schemas.microsoft.com/office/powerpoint/2010/main" val="12130440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Cash Flow</a:t>
            </a:r>
            <a:endParaRPr lang="en-AU" dirty="0"/>
          </a:p>
        </p:txBody>
      </p:sp>
      <p:sp>
        <p:nvSpPr>
          <p:cNvPr id="5" name="Rectangle 1"/>
          <p:cNvSpPr>
            <a:spLocks noChangeArrowheads="1"/>
          </p:cNvSpPr>
          <p:nvPr/>
        </p:nvSpPr>
        <p:spPr bwMode="auto">
          <a:xfrm>
            <a:off x="-2119305" y="-23380"/>
            <a:ext cx="11263305" cy="480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dirty="0"/>
          </a:p>
        </p:txBody>
      </p:sp>
      <p:graphicFrame>
        <p:nvGraphicFramePr>
          <p:cNvPr id="7" name="Content Placeholder 6"/>
          <p:cNvGraphicFramePr>
            <a:graphicFrameLocks noGrp="1"/>
          </p:cNvGraphicFramePr>
          <p:nvPr>
            <p:ph idx="1"/>
            <p:extLst/>
          </p:nvPr>
        </p:nvGraphicFramePr>
        <p:xfrm>
          <a:off x="683568" y="1340767"/>
          <a:ext cx="5547275" cy="5467397"/>
        </p:xfrm>
        <a:graphic>
          <a:graphicData uri="http://schemas.openxmlformats.org/drawingml/2006/table">
            <a:tbl>
              <a:tblPr firstRow="1" firstCol="1" bandRow="1">
                <a:tableStyleId>{5C22544A-7EE6-4342-B048-85BDC9FD1C3A}</a:tableStyleId>
              </a:tblPr>
              <a:tblGrid>
                <a:gridCol w="3283356"/>
                <a:gridCol w="510599"/>
                <a:gridCol w="802371"/>
                <a:gridCol w="82825"/>
                <a:gridCol w="420435"/>
                <a:gridCol w="447689"/>
              </a:tblGrid>
              <a:tr h="212910">
                <a:tc gridSpan="5">
                  <a:txBody>
                    <a:bodyPr/>
                    <a:lstStyle/>
                    <a:p>
                      <a:pPr algn="ctr">
                        <a:spcBef>
                          <a:spcPts val="300"/>
                        </a:spcBef>
                        <a:spcAft>
                          <a:spcPts val="0"/>
                        </a:spcAft>
                      </a:pPr>
                      <a:r>
                        <a:rPr lang="en-AU" sz="1400" dirty="0">
                          <a:solidFill>
                            <a:srgbClr val="3F454F"/>
                          </a:solidFill>
                          <a:effectLst/>
                        </a:rPr>
                        <a:t>STATEMENT OF CASH FLOWS</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a:spcBef>
                          <a:spcPts val="300"/>
                        </a:spcBef>
                        <a:spcAft>
                          <a:spcPts val="300"/>
                        </a:spcAft>
                      </a:pPr>
                      <a:r>
                        <a:rPr lang="en-AU" sz="1000">
                          <a:solidFill>
                            <a:srgbClr val="3F454F"/>
                          </a:solidFill>
                          <a:effectLst/>
                        </a:rPr>
                        <a:t> </a:t>
                      </a:r>
                      <a:endParaRPr lang="en-AU" sz="10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chemeClr val="bg1"/>
                    </a:solidFill>
                  </a:tcPr>
                </a:tc>
              </a:tr>
              <a:tr h="212910">
                <a:tc gridSpan="5">
                  <a:txBody>
                    <a:bodyPr/>
                    <a:lstStyle/>
                    <a:p>
                      <a:pPr algn="ctr">
                        <a:spcBef>
                          <a:spcPts val="300"/>
                        </a:spcBef>
                        <a:spcAft>
                          <a:spcPts val="0"/>
                        </a:spcAft>
                      </a:pPr>
                      <a:r>
                        <a:rPr lang="en-AU" sz="1400" dirty="0">
                          <a:solidFill>
                            <a:srgbClr val="3F454F"/>
                          </a:solidFill>
                          <a:effectLst/>
                        </a:rPr>
                        <a:t>FOR THE YEAR ENDED 31 DECEMBER 2014</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a:spcBef>
                          <a:spcPts val="300"/>
                        </a:spcBef>
                        <a:spcAft>
                          <a:spcPts val="300"/>
                        </a:spcAft>
                      </a:pPr>
                      <a:r>
                        <a:rPr lang="en-AU" sz="1000">
                          <a:solidFill>
                            <a:srgbClr val="3F454F"/>
                          </a:solidFill>
                          <a:effectLst/>
                        </a:rPr>
                        <a:t> </a:t>
                      </a:r>
                      <a:endParaRPr lang="en-AU" sz="10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chemeClr val="bg1"/>
                    </a:solidFill>
                  </a:tcPr>
                </a:tc>
              </a:tr>
              <a:tr h="212910">
                <a:tc gridSpan="5">
                  <a:txBody>
                    <a:bodyPr/>
                    <a:lstStyle/>
                    <a:p>
                      <a:endParaRPr lang="en-AU" sz="1400" dirty="0">
                        <a:solidFill>
                          <a:srgbClr val="3F454F"/>
                        </a:solidFill>
                        <a:effectLst/>
                        <a:latin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a:spcBef>
                          <a:spcPts val="300"/>
                        </a:spcBef>
                        <a:spcAft>
                          <a:spcPts val="300"/>
                        </a:spcAft>
                      </a:pPr>
                      <a:r>
                        <a:rPr lang="en-AU" sz="1000">
                          <a:solidFill>
                            <a:srgbClr val="3F454F"/>
                          </a:solidFill>
                          <a:effectLst/>
                        </a:rPr>
                        <a:t> </a:t>
                      </a:r>
                      <a:endParaRPr lang="en-AU" sz="10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solidFill>
                      <a:schemeClr val="bg1"/>
                    </a:solidFill>
                  </a:tcPr>
                </a:tc>
              </a:tr>
              <a:tr h="212910">
                <a:tc rowSpan="2">
                  <a:txBody>
                    <a:bodyPr/>
                    <a:lstStyle/>
                    <a:p>
                      <a:endParaRPr lang="en-AU" sz="1400" dirty="0">
                        <a:solidFill>
                          <a:srgbClr val="3F454F"/>
                        </a:solidFill>
                        <a:effectLst/>
                        <a:latin typeface="Times New Roman" panose="02020603050405020304" pitchFamily="18" charset="0"/>
                      </a:endParaRPr>
                    </a:p>
                  </a:txBody>
                  <a:tcPr marL="22706" marR="22706" marT="0" marB="0" anchor="ctr">
                    <a:solidFill>
                      <a:schemeClr val="bg1"/>
                    </a:solidFill>
                  </a:tcPr>
                </a:tc>
                <a:tc rowSpan="2">
                  <a:txBody>
                    <a:bodyPr/>
                    <a:lstStyle/>
                    <a:p>
                      <a:pPr algn="ctr">
                        <a:spcBef>
                          <a:spcPts val="300"/>
                        </a:spcBef>
                        <a:spcAft>
                          <a:spcPts val="0"/>
                        </a:spcAft>
                      </a:pPr>
                      <a:r>
                        <a:rPr lang="en-AU" sz="1400">
                          <a:solidFill>
                            <a:srgbClr val="3F454F"/>
                          </a:solidFill>
                          <a:effectLst/>
                        </a:rPr>
                        <a:t>Note</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pPr algn="r">
                        <a:spcBef>
                          <a:spcPts val="300"/>
                        </a:spcBef>
                        <a:spcAft>
                          <a:spcPts val="0"/>
                        </a:spcAft>
                      </a:pPr>
                      <a:r>
                        <a:rPr lang="en-AU" sz="1400">
                          <a:solidFill>
                            <a:srgbClr val="3F454F"/>
                          </a:solidFill>
                          <a:effectLst/>
                        </a:rPr>
                        <a:t>2014</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rowSpan="2">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gridSpan="2">
                  <a:txBody>
                    <a:bodyPr/>
                    <a:lstStyle/>
                    <a:p>
                      <a:pPr algn="r">
                        <a:spcBef>
                          <a:spcPts val="300"/>
                        </a:spcBef>
                        <a:spcAft>
                          <a:spcPts val="0"/>
                        </a:spcAft>
                      </a:pPr>
                      <a:r>
                        <a:rPr lang="en-AU" sz="1400">
                          <a:solidFill>
                            <a:srgbClr val="3F454F"/>
                          </a:solidFill>
                          <a:effectLst/>
                        </a:rPr>
                        <a:t>2013</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r>
              <a:tr h="212910">
                <a:tc vMerge="1">
                  <a:txBody>
                    <a:bodyPr/>
                    <a:lstStyle/>
                    <a:p>
                      <a:endParaRPr lang="en-AU"/>
                    </a:p>
                  </a:txBody>
                  <a:tcPr/>
                </a:tc>
                <a:tc vMerge="1">
                  <a:txBody>
                    <a:bodyPr/>
                    <a:lstStyle/>
                    <a:p>
                      <a:endParaRPr lang="en-AU"/>
                    </a:p>
                  </a:txBody>
                  <a:tcPr/>
                </a:tc>
                <a:tc>
                  <a:txBody>
                    <a:bodyPr/>
                    <a:lstStyle/>
                    <a:p>
                      <a:pPr algn="r">
                        <a:spcBef>
                          <a:spcPts val="300"/>
                        </a:spcBef>
                        <a:spcAft>
                          <a:spcPts val="0"/>
                        </a:spcAft>
                      </a:pPr>
                      <a:r>
                        <a:rPr lang="en-AU" sz="1400">
                          <a:solidFill>
                            <a:srgbClr val="3F454F"/>
                          </a:solidFill>
                          <a:effectLst/>
                        </a:rPr>
                        <a:t>$</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vMerge="1">
                  <a:txBody>
                    <a:bodyPr/>
                    <a:lstStyle/>
                    <a:p>
                      <a:endParaRPr lang="en-AU"/>
                    </a:p>
                  </a:txBody>
                  <a:tcPr/>
                </a:tc>
                <a:tc gridSpan="2">
                  <a:txBody>
                    <a:bodyPr/>
                    <a:lstStyle/>
                    <a:p>
                      <a:pPr algn="r">
                        <a:spcBef>
                          <a:spcPts val="300"/>
                        </a:spcBef>
                        <a:spcAft>
                          <a:spcPts val="0"/>
                        </a:spcAft>
                      </a:pPr>
                      <a:r>
                        <a:rPr lang="en-AU" sz="1400">
                          <a:solidFill>
                            <a:srgbClr val="3F454F"/>
                          </a:solidFill>
                          <a:effectLst/>
                        </a:rPr>
                        <a:t>$</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r>
              <a:tr h="212910">
                <a:tc>
                  <a:txBody>
                    <a:bodyPr/>
                    <a:lstStyle/>
                    <a:p>
                      <a:pPr>
                        <a:spcBef>
                          <a:spcPts val="300"/>
                        </a:spcBef>
                        <a:spcAft>
                          <a:spcPts val="0"/>
                        </a:spcAft>
                      </a:pPr>
                      <a:r>
                        <a:rPr lang="en-AU" sz="1400" dirty="0">
                          <a:solidFill>
                            <a:srgbClr val="3F454F"/>
                          </a:solidFill>
                          <a:effectLst/>
                        </a:rPr>
                        <a:t>CASH FLOW FROM OPERATING ACTIVITIES</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gridSpan="2">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r>
              <a:tr h="369046">
                <a:tc>
                  <a:txBody>
                    <a:bodyPr/>
                    <a:lstStyle/>
                    <a:p>
                      <a:pPr>
                        <a:spcBef>
                          <a:spcPts val="300"/>
                        </a:spcBef>
                        <a:spcAft>
                          <a:spcPts val="0"/>
                        </a:spcAft>
                      </a:pPr>
                      <a:r>
                        <a:rPr lang="en-AU" sz="1400" dirty="0">
                          <a:solidFill>
                            <a:srgbClr val="3F454F"/>
                          </a:solidFill>
                          <a:effectLst/>
                        </a:rPr>
                        <a:t>Receipts from members and customers</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a:txBody>
                    <a:bodyPr/>
                    <a:lstStyle/>
                    <a:p>
                      <a:pPr algn="r">
                        <a:spcBef>
                          <a:spcPts val="300"/>
                        </a:spcBef>
                        <a:spcAft>
                          <a:spcPts val="0"/>
                        </a:spcAft>
                      </a:pPr>
                      <a:r>
                        <a:rPr lang="en-AU" sz="1400">
                          <a:solidFill>
                            <a:srgbClr val="3F454F"/>
                          </a:solidFill>
                          <a:effectLst/>
                        </a:rPr>
                        <a:t>589,213</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gridSpan="2">
                  <a:txBody>
                    <a:bodyPr/>
                    <a:lstStyle/>
                    <a:p>
                      <a:pPr algn="r">
                        <a:spcBef>
                          <a:spcPts val="300"/>
                        </a:spcBef>
                        <a:spcAft>
                          <a:spcPts val="0"/>
                        </a:spcAft>
                      </a:pPr>
                      <a:r>
                        <a:rPr lang="en-AU" sz="1400">
                          <a:solidFill>
                            <a:srgbClr val="3F454F"/>
                          </a:solidFill>
                          <a:effectLst/>
                        </a:rPr>
                        <a:t>851,654</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r>
              <a:tr h="474487">
                <a:tc>
                  <a:txBody>
                    <a:bodyPr/>
                    <a:lstStyle/>
                    <a:p>
                      <a:pPr>
                        <a:spcBef>
                          <a:spcPts val="300"/>
                        </a:spcBef>
                        <a:spcAft>
                          <a:spcPts val="0"/>
                        </a:spcAft>
                      </a:pPr>
                      <a:r>
                        <a:rPr lang="en-AU" sz="1400" dirty="0">
                          <a:solidFill>
                            <a:srgbClr val="3F454F"/>
                          </a:solidFill>
                          <a:effectLst/>
                        </a:rPr>
                        <a:t>Payments to suppliers and contractors</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a:txBody>
                    <a:bodyPr/>
                    <a:lstStyle/>
                    <a:p>
                      <a:pPr algn="r">
                        <a:spcBef>
                          <a:spcPts val="300"/>
                        </a:spcBef>
                        <a:spcAft>
                          <a:spcPts val="0"/>
                        </a:spcAft>
                      </a:pPr>
                      <a:r>
                        <a:rPr lang="en-AU" sz="1400">
                          <a:solidFill>
                            <a:srgbClr val="3F454F"/>
                          </a:solidFill>
                          <a:effectLst/>
                        </a:rPr>
                        <a:t>(677,924)</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gridSpan="2">
                  <a:txBody>
                    <a:bodyPr/>
                    <a:lstStyle/>
                    <a:p>
                      <a:pPr algn="r">
                        <a:spcBef>
                          <a:spcPts val="300"/>
                        </a:spcBef>
                        <a:spcAft>
                          <a:spcPts val="0"/>
                        </a:spcAft>
                      </a:pPr>
                      <a:r>
                        <a:rPr lang="en-AU" sz="1400">
                          <a:solidFill>
                            <a:srgbClr val="3F454F"/>
                          </a:solidFill>
                          <a:effectLst/>
                        </a:rPr>
                        <a:t>(560,700)</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r>
              <a:tr h="316326">
                <a:tc>
                  <a:txBody>
                    <a:bodyPr/>
                    <a:lstStyle/>
                    <a:p>
                      <a:pPr>
                        <a:spcBef>
                          <a:spcPts val="300"/>
                        </a:spcBef>
                        <a:spcAft>
                          <a:spcPts val="0"/>
                        </a:spcAft>
                      </a:pPr>
                      <a:r>
                        <a:rPr lang="en-AU" sz="1400" dirty="0">
                          <a:solidFill>
                            <a:srgbClr val="3F454F"/>
                          </a:solidFill>
                          <a:effectLst/>
                        </a:rPr>
                        <a:t>Interest received</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dirty="0">
                        <a:solidFill>
                          <a:srgbClr val="3F454F"/>
                        </a:solidFill>
                        <a:effectLst/>
                        <a:latin typeface="Times New Roman" panose="02020603050405020304" pitchFamily="18" charset="0"/>
                      </a:endParaRPr>
                    </a:p>
                  </a:txBody>
                  <a:tcPr marL="22706" marR="22706" marT="0" marB="0" anchor="ctr">
                    <a:solidFill>
                      <a:schemeClr val="bg1"/>
                    </a:solidFill>
                  </a:tcPr>
                </a:tc>
                <a:tc>
                  <a:txBody>
                    <a:bodyPr/>
                    <a:lstStyle/>
                    <a:p>
                      <a:pPr algn="r">
                        <a:spcBef>
                          <a:spcPts val="300"/>
                        </a:spcBef>
                        <a:spcAft>
                          <a:spcPts val="0"/>
                        </a:spcAft>
                      </a:pPr>
                      <a:r>
                        <a:rPr lang="en-AU" sz="1400" dirty="0">
                          <a:solidFill>
                            <a:srgbClr val="3F454F"/>
                          </a:solidFill>
                          <a:effectLst/>
                        </a:rPr>
                        <a:t>22,101</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gridSpan="2">
                  <a:txBody>
                    <a:bodyPr/>
                    <a:lstStyle/>
                    <a:p>
                      <a:pPr algn="r">
                        <a:spcBef>
                          <a:spcPts val="300"/>
                        </a:spcBef>
                        <a:spcAft>
                          <a:spcPts val="0"/>
                        </a:spcAft>
                      </a:pPr>
                      <a:r>
                        <a:rPr lang="en-AU" sz="1400">
                          <a:solidFill>
                            <a:srgbClr val="3F454F"/>
                          </a:solidFill>
                          <a:effectLst/>
                        </a:rPr>
                        <a:t>20,936</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r>
              <a:tr h="425822">
                <a:tc>
                  <a:txBody>
                    <a:bodyPr/>
                    <a:lstStyle/>
                    <a:p>
                      <a:pPr>
                        <a:spcBef>
                          <a:spcPts val="300"/>
                        </a:spcBef>
                        <a:spcAft>
                          <a:spcPts val="0"/>
                        </a:spcAft>
                      </a:pPr>
                      <a:r>
                        <a:rPr lang="en-AU" sz="1400" dirty="0">
                          <a:solidFill>
                            <a:srgbClr val="3F454F"/>
                          </a:solidFill>
                          <a:effectLst/>
                        </a:rPr>
                        <a:t>Net cash (used in) / provided by operating activities</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pPr algn="ctr">
                        <a:spcBef>
                          <a:spcPts val="300"/>
                        </a:spcBef>
                        <a:spcAft>
                          <a:spcPts val="0"/>
                        </a:spcAft>
                      </a:pPr>
                      <a:r>
                        <a:rPr lang="en-AU" sz="1400" dirty="0">
                          <a:solidFill>
                            <a:srgbClr val="3F454F"/>
                          </a:solidFill>
                          <a:effectLst/>
                        </a:rPr>
                        <a:t>8</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pPr algn="r">
                        <a:spcBef>
                          <a:spcPts val="300"/>
                        </a:spcBef>
                        <a:spcAft>
                          <a:spcPts val="0"/>
                        </a:spcAft>
                      </a:pPr>
                      <a:r>
                        <a:rPr lang="en-AU" sz="1400" dirty="0">
                          <a:solidFill>
                            <a:srgbClr val="3F454F"/>
                          </a:solidFill>
                          <a:effectLst/>
                        </a:rPr>
                        <a:t>(66,610)</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dirty="0">
                        <a:solidFill>
                          <a:srgbClr val="3F454F"/>
                        </a:solidFill>
                        <a:effectLst/>
                        <a:latin typeface="Times New Roman" panose="02020603050405020304" pitchFamily="18" charset="0"/>
                      </a:endParaRPr>
                    </a:p>
                  </a:txBody>
                  <a:tcPr marL="22706" marR="22706" marT="0" marB="0" anchor="ctr">
                    <a:solidFill>
                      <a:schemeClr val="bg1"/>
                    </a:solidFill>
                  </a:tcPr>
                </a:tc>
                <a:tc gridSpan="2">
                  <a:txBody>
                    <a:bodyPr/>
                    <a:lstStyle/>
                    <a:p>
                      <a:pPr algn="r">
                        <a:spcBef>
                          <a:spcPts val="300"/>
                        </a:spcBef>
                        <a:spcAft>
                          <a:spcPts val="0"/>
                        </a:spcAft>
                      </a:pPr>
                      <a:r>
                        <a:rPr lang="en-AU" sz="1400" dirty="0">
                          <a:solidFill>
                            <a:srgbClr val="3F454F"/>
                          </a:solidFill>
                          <a:effectLst/>
                        </a:rPr>
                        <a:t>311,890</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r>
              <a:tr h="212910">
                <a:tc>
                  <a:txBody>
                    <a:bodyPr/>
                    <a:lstStyle/>
                    <a:p>
                      <a:endParaRPr lang="en-AU" sz="1400" dirty="0">
                        <a:solidFill>
                          <a:srgbClr val="3F454F"/>
                        </a:solidFill>
                        <a:effectLst/>
                        <a:latin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a:txBody>
                    <a:bodyPr/>
                    <a:lstStyle/>
                    <a:p>
                      <a:pPr algn="ctr">
                        <a:spcBef>
                          <a:spcPts val="300"/>
                        </a:spcBef>
                        <a:spcAft>
                          <a:spcPts val="0"/>
                        </a:spcAft>
                      </a:pPr>
                      <a:r>
                        <a:rPr lang="en-AU" sz="1400" dirty="0">
                          <a:solidFill>
                            <a:srgbClr val="3F454F"/>
                          </a:solidFill>
                          <a:effectLst/>
                        </a:rPr>
                        <a:t> </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gridSpan="2">
                  <a:txBody>
                    <a:bodyPr/>
                    <a:lstStyle/>
                    <a:p>
                      <a:endParaRPr lang="en-AU" sz="1400" dirty="0">
                        <a:solidFill>
                          <a:srgbClr val="3F454F"/>
                        </a:solidFill>
                        <a:effectLst/>
                        <a:latin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r>
              <a:tr h="212910">
                <a:tc>
                  <a:txBody>
                    <a:bodyPr/>
                    <a:lstStyle/>
                    <a:p>
                      <a:pPr>
                        <a:spcBef>
                          <a:spcPts val="300"/>
                        </a:spcBef>
                        <a:spcAft>
                          <a:spcPts val="0"/>
                        </a:spcAft>
                      </a:pPr>
                      <a:r>
                        <a:rPr lang="en-AU" sz="1400" dirty="0">
                          <a:solidFill>
                            <a:srgbClr val="3F454F"/>
                          </a:solidFill>
                          <a:effectLst/>
                        </a:rPr>
                        <a:t>CASH FLOW FROM INVESTING ACTIVITIES</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a:txBody>
                    <a:bodyPr/>
                    <a:lstStyle/>
                    <a:p>
                      <a:pPr algn="ctr">
                        <a:spcBef>
                          <a:spcPts val="300"/>
                        </a:spcBef>
                        <a:spcAft>
                          <a:spcPts val="0"/>
                        </a:spcAft>
                      </a:pPr>
                      <a:r>
                        <a:rPr lang="en-AU" sz="1400">
                          <a:solidFill>
                            <a:srgbClr val="3F454F"/>
                          </a:solidFill>
                          <a:effectLst/>
                        </a:rPr>
                        <a:t> </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dirty="0">
                        <a:solidFill>
                          <a:srgbClr val="3F454F"/>
                        </a:solidFill>
                        <a:effectLst/>
                        <a:latin typeface="Times New Roman" panose="02020603050405020304" pitchFamily="18" charset="0"/>
                      </a:endParaRPr>
                    </a:p>
                  </a:txBody>
                  <a:tcPr marL="22706" marR="22706" marT="0" marB="0" anchor="ctr">
                    <a:solidFill>
                      <a:schemeClr val="bg1"/>
                    </a:solidFill>
                  </a:tcPr>
                </a:tc>
                <a:tc gridSpan="2">
                  <a:txBody>
                    <a:bodyPr/>
                    <a:lstStyle/>
                    <a:p>
                      <a:endParaRPr lang="en-AU" sz="1400" dirty="0">
                        <a:solidFill>
                          <a:srgbClr val="3F454F"/>
                        </a:solidFill>
                        <a:effectLst/>
                        <a:latin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r>
              <a:tr h="369046">
                <a:tc>
                  <a:txBody>
                    <a:bodyPr/>
                    <a:lstStyle/>
                    <a:p>
                      <a:pPr>
                        <a:spcBef>
                          <a:spcPts val="300"/>
                        </a:spcBef>
                        <a:spcAft>
                          <a:spcPts val="0"/>
                        </a:spcAft>
                      </a:pPr>
                      <a:r>
                        <a:rPr lang="en-AU" sz="1400" dirty="0">
                          <a:solidFill>
                            <a:srgbClr val="3F454F"/>
                          </a:solidFill>
                          <a:effectLst/>
                        </a:rPr>
                        <a:t>Payments for property, plant &amp; equipment</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a:txBody>
                    <a:bodyPr/>
                    <a:lstStyle/>
                    <a:p>
                      <a:pPr algn="r">
                        <a:spcBef>
                          <a:spcPts val="300"/>
                        </a:spcBef>
                        <a:spcAft>
                          <a:spcPts val="0"/>
                        </a:spcAft>
                      </a:pPr>
                      <a:r>
                        <a:rPr lang="en-AU" sz="1400">
                          <a:solidFill>
                            <a:srgbClr val="3F454F"/>
                          </a:solidFill>
                          <a:effectLst/>
                        </a:rPr>
                        <a:t>(368)</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gridSpan="2">
                  <a:txBody>
                    <a:bodyPr/>
                    <a:lstStyle/>
                    <a:p>
                      <a:pPr algn="r">
                        <a:spcBef>
                          <a:spcPts val="300"/>
                        </a:spcBef>
                        <a:spcAft>
                          <a:spcPts val="0"/>
                        </a:spcAft>
                      </a:pPr>
                      <a:r>
                        <a:rPr lang="en-AU" sz="1400" dirty="0">
                          <a:solidFill>
                            <a:srgbClr val="3F454F"/>
                          </a:solidFill>
                          <a:effectLst/>
                        </a:rPr>
                        <a:t>(1,453)</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r>
              <a:tr h="369046">
                <a:tc>
                  <a:txBody>
                    <a:bodyPr/>
                    <a:lstStyle/>
                    <a:p>
                      <a:pPr>
                        <a:spcBef>
                          <a:spcPts val="300"/>
                        </a:spcBef>
                        <a:spcAft>
                          <a:spcPts val="0"/>
                        </a:spcAft>
                      </a:pPr>
                      <a:r>
                        <a:rPr lang="en-AU" sz="1400" dirty="0">
                          <a:solidFill>
                            <a:srgbClr val="3F454F"/>
                          </a:solidFill>
                          <a:effectLst/>
                        </a:rPr>
                        <a:t>Net cash used in investing activities</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a:txBody>
                    <a:bodyPr/>
                    <a:lstStyle/>
                    <a:p>
                      <a:pPr algn="r">
                        <a:spcBef>
                          <a:spcPts val="300"/>
                        </a:spcBef>
                        <a:spcAft>
                          <a:spcPts val="0"/>
                        </a:spcAft>
                      </a:pPr>
                      <a:r>
                        <a:rPr lang="en-AU" sz="1400">
                          <a:solidFill>
                            <a:srgbClr val="3F454F"/>
                          </a:solidFill>
                          <a:effectLst/>
                        </a:rPr>
                        <a:t>(368)</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gridSpan="2">
                  <a:txBody>
                    <a:bodyPr/>
                    <a:lstStyle/>
                    <a:p>
                      <a:pPr algn="r">
                        <a:spcBef>
                          <a:spcPts val="300"/>
                        </a:spcBef>
                        <a:spcAft>
                          <a:spcPts val="0"/>
                        </a:spcAft>
                      </a:pPr>
                      <a:r>
                        <a:rPr lang="en-AU" sz="1400" dirty="0">
                          <a:solidFill>
                            <a:srgbClr val="3F454F"/>
                          </a:solidFill>
                          <a:effectLst/>
                        </a:rPr>
                        <a:t>(1,453)</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r>
              <a:tr h="212910">
                <a:tc>
                  <a:txBody>
                    <a:bodyPr/>
                    <a:lstStyle/>
                    <a:p>
                      <a:endParaRPr lang="en-AU" sz="1400" dirty="0">
                        <a:solidFill>
                          <a:srgbClr val="3F454F"/>
                        </a:solidFill>
                        <a:effectLst/>
                        <a:latin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a:txBody>
                    <a:bodyPr/>
                    <a:lstStyle/>
                    <a:p>
                      <a:pPr algn="ctr">
                        <a:spcBef>
                          <a:spcPts val="300"/>
                        </a:spcBef>
                        <a:spcAft>
                          <a:spcPts val="0"/>
                        </a:spcAft>
                      </a:pPr>
                      <a:r>
                        <a:rPr lang="en-AU" sz="1400">
                          <a:solidFill>
                            <a:srgbClr val="3F454F"/>
                          </a:solidFill>
                          <a:effectLst/>
                        </a:rPr>
                        <a:t> </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rowSpan="2">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gridSpan="2">
                  <a:txBody>
                    <a:bodyPr/>
                    <a:lstStyle/>
                    <a:p>
                      <a:endParaRPr lang="en-AU" sz="1400" dirty="0">
                        <a:solidFill>
                          <a:srgbClr val="3F454F"/>
                        </a:solidFill>
                        <a:effectLst/>
                        <a:latin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r>
              <a:tr h="369046">
                <a:tc>
                  <a:txBody>
                    <a:bodyPr/>
                    <a:lstStyle/>
                    <a:p>
                      <a:pPr>
                        <a:spcBef>
                          <a:spcPts val="300"/>
                        </a:spcBef>
                        <a:spcAft>
                          <a:spcPts val="0"/>
                        </a:spcAft>
                      </a:pPr>
                      <a:r>
                        <a:rPr lang="en-AU" sz="1400" dirty="0">
                          <a:solidFill>
                            <a:srgbClr val="3F454F"/>
                          </a:solidFill>
                          <a:effectLst/>
                        </a:rPr>
                        <a:t>Net increase in cash held</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a:txBody>
                    <a:bodyPr/>
                    <a:lstStyle/>
                    <a:p>
                      <a:pPr algn="r">
                        <a:spcBef>
                          <a:spcPts val="300"/>
                        </a:spcBef>
                        <a:spcAft>
                          <a:spcPts val="0"/>
                        </a:spcAft>
                      </a:pPr>
                      <a:r>
                        <a:rPr lang="en-AU" sz="1400">
                          <a:solidFill>
                            <a:srgbClr val="3F454F"/>
                          </a:solidFill>
                          <a:effectLst/>
                        </a:rPr>
                        <a:t>(66,978)</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vMerge="1">
                  <a:txBody>
                    <a:bodyPr/>
                    <a:lstStyle/>
                    <a:p>
                      <a:endParaRPr lang="en-AU"/>
                    </a:p>
                  </a:txBody>
                  <a:tcPr/>
                </a:tc>
                <a:tc gridSpan="2">
                  <a:txBody>
                    <a:bodyPr/>
                    <a:lstStyle/>
                    <a:p>
                      <a:pPr algn="r">
                        <a:spcBef>
                          <a:spcPts val="300"/>
                        </a:spcBef>
                        <a:spcAft>
                          <a:spcPts val="0"/>
                        </a:spcAft>
                      </a:pPr>
                      <a:r>
                        <a:rPr lang="en-AU" sz="1400" dirty="0">
                          <a:solidFill>
                            <a:srgbClr val="3F454F"/>
                          </a:solidFill>
                          <a:effectLst/>
                        </a:rPr>
                        <a:t>310,437</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r>
              <a:tr h="425822">
                <a:tc>
                  <a:txBody>
                    <a:bodyPr/>
                    <a:lstStyle/>
                    <a:p>
                      <a:pPr>
                        <a:spcBef>
                          <a:spcPts val="300"/>
                        </a:spcBef>
                        <a:spcAft>
                          <a:spcPts val="0"/>
                        </a:spcAft>
                      </a:pPr>
                      <a:r>
                        <a:rPr lang="en-AU" sz="1400" dirty="0">
                          <a:solidFill>
                            <a:srgbClr val="3F454F"/>
                          </a:solidFill>
                          <a:effectLst/>
                        </a:rPr>
                        <a:t>Cash and cash equivalents at beginning of the financial year</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dirty="0">
                        <a:solidFill>
                          <a:srgbClr val="3F454F"/>
                        </a:solidFill>
                        <a:effectLst/>
                        <a:latin typeface="Times New Roman" panose="02020603050405020304" pitchFamily="18" charset="0"/>
                      </a:endParaRPr>
                    </a:p>
                  </a:txBody>
                  <a:tcPr marL="22706" marR="22706" marT="0" marB="0" anchor="ctr">
                    <a:solidFill>
                      <a:schemeClr val="bg1"/>
                    </a:solidFill>
                  </a:tcPr>
                </a:tc>
                <a:tc>
                  <a:txBody>
                    <a:bodyPr/>
                    <a:lstStyle/>
                    <a:p>
                      <a:pPr algn="r">
                        <a:spcBef>
                          <a:spcPts val="300"/>
                        </a:spcBef>
                        <a:spcAft>
                          <a:spcPts val="0"/>
                        </a:spcAft>
                      </a:pPr>
                      <a:r>
                        <a:rPr lang="en-AU" sz="1400" dirty="0">
                          <a:solidFill>
                            <a:srgbClr val="3F454F"/>
                          </a:solidFill>
                          <a:effectLst/>
                        </a:rPr>
                        <a:t>901,580</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dirty="0">
                        <a:solidFill>
                          <a:srgbClr val="3F454F"/>
                        </a:solidFill>
                        <a:effectLst/>
                        <a:latin typeface="Times New Roman" panose="02020603050405020304" pitchFamily="18" charset="0"/>
                      </a:endParaRPr>
                    </a:p>
                  </a:txBody>
                  <a:tcPr marL="22706" marR="22706" marT="0" marB="0" anchor="ctr">
                    <a:solidFill>
                      <a:schemeClr val="bg1"/>
                    </a:solidFill>
                  </a:tcPr>
                </a:tc>
                <a:tc gridSpan="2">
                  <a:txBody>
                    <a:bodyPr/>
                    <a:lstStyle/>
                    <a:p>
                      <a:pPr algn="r">
                        <a:spcBef>
                          <a:spcPts val="300"/>
                        </a:spcBef>
                        <a:spcAft>
                          <a:spcPts val="0"/>
                        </a:spcAft>
                      </a:pPr>
                      <a:r>
                        <a:rPr lang="en-AU" sz="1400" dirty="0">
                          <a:solidFill>
                            <a:srgbClr val="3F454F"/>
                          </a:solidFill>
                          <a:effectLst/>
                        </a:rPr>
                        <a:t>591,143</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r>
              <a:tr h="425822">
                <a:tc>
                  <a:txBody>
                    <a:bodyPr/>
                    <a:lstStyle/>
                    <a:p>
                      <a:pPr>
                        <a:spcBef>
                          <a:spcPts val="300"/>
                        </a:spcBef>
                        <a:spcAft>
                          <a:spcPts val="0"/>
                        </a:spcAft>
                      </a:pPr>
                      <a:r>
                        <a:rPr lang="en-AU" sz="1400">
                          <a:solidFill>
                            <a:srgbClr val="3F454F"/>
                          </a:solidFill>
                          <a:effectLst/>
                        </a:rPr>
                        <a:t>Cash and cash equivalents at end of the financial year</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a:txBody>
                    <a:bodyPr/>
                    <a:lstStyle/>
                    <a:p>
                      <a:pPr algn="r">
                        <a:spcBef>
                          <a:spcPts val="300"/>
                        </a:spcBef>
                        <a:spcAft>
                          <a:spcPts val="0"/>
                        </a:spcAft>
                      </a:pPr>
                      <a:r>
                        <a:rPr lang="en-AU" sz="1400">
                          <a:solidFill>
                            <a:srgbClr val="3F454F"/>
                          </a:solidFill>
                          <a:effectLst/>
                        </a:rPr>
                        <a:t>834,602</a:t>
                      </a:r>
                      <a:endParaRPr lang="en-AU" sz="140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a:txBody>
                    <a:bodyPr/>
                    <a:lstStyle/>
                    <a:p>
                      <a:endParaRPr lang="en-AU" sz="1400">
                        <a:solidFill>
                          <a:srgbClr val="3F454F"/>
                        </a:solidFill>
                        <a:effectLst/>
                        <a:latin typeface="Times New Roman" panose="02020603050405020304" pitchFamily="18" charset="0"/>
                      </a:endParaRPr>
                    </a:p>
                  </a:txBody>
                  <a:tcPr marL="22706" marR="22706" marT="0" marB="0" anchor="ctr">
                    <a:solidFill>
                      <a:schemeClr val="bg1"/>
                    </a:solidFill>
                  </a:tcPr>
                </a:tc>
                <a:tc gridSpan="2">
                  <a:txBody>
                    <a:bodyPr/>
                    <a:lstStyle/>
                    <a:p>
                      <a:pPr algn="r">
                        <a:spcBef>
                          <a:spcPts val="300"/>
                        </a:spcBef>
                        <a:spcAft>
                          <a:spcPts val="0"/>
                        </a:spcAft>
                      </a:pPr>
                      <a:r>
                        <a:rPr lang="en-AU" sz="1400" dirty="0">
                          <a:solidFill>
                            <a:srgbClr val="3F454F"/>
                          </a:solidFill>
                          <a:effectLst/>
                        </a:rPr>
                        <a:t>901,580</a:t>
                      </a:r>
                      <a:endParaRPr lang="en-AU" sz="1400" dirty="0">
                        <a:solidFill>
                          <a:srgbClr val="3F454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2706" marR="22706" marT="0" marB="0" anchor="ctr">
                    <a:solidFill>
                      <a:schemeClr val="bg1"/>
                    </a:solidFill>
                  </a:tcPr>
                </a:tc>
                <a:tc hMerge="1">
                  <a:txBody>
                    <a:bodyPr/>
                    <a:lstStyle/>
                    <a:p>
                      <a:endParaRPr lang="en-AU"/>
                    </a:p>
                  </a:txBody>
                  <a:tcPr/>
                </a:tc>
              </a:tr>
            </a:tbl>
          </a:graphicData>
        </a:graphic>
      </p:graphicFrame>
      <p:sp>
        <p:nvSpPr>
          <p:cNvPr id="8" name="Rectangle 2"/>
          <p:cNvSpPr>
            <a:spLocks noChangeArrowheads="1"/>
          </p:cNvSpPr>
          <p:nvPr/>
        </p:nvSpPr>
        <p:spPr bwMode="auto">
          <a:xfrm>
            <a:off x="-11837147" y="-46841"/>
            <a:ext cx="24566682" cy="547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Tree>
    <p:extLst>
      <p:ext uri="{BB962C8B-B14F-4D97-AF65-F5344CB8AC3E}">
        <p14:creationId xmlns:p14="http://schemas.microsoft.com/office/powerpoint/2010/main" val="2751482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00808"/>
            <a:ext cx="7772400" cy="4464496"/>
          </a:xfrm>
        </p:spPr>
        <p:txBody>
          <a:bodyPr>
            <a:normAutofit/>
          </a:bodyPr>
          <a:lstStyle/>
          <a:p>
            <a:r>
              <a:rPr lang="en-AU" b="1" dirty="0" smtClean="0">
                <a:solidFill>
                  <a:srgbClr val="B81237"/>
                </a:solidFill>
              </a:rPr>
              <a:t>2. President’s Report</a:t>
            </a:r>
            <a:r>
              <a:rPr lang="en-AU" sz="3600" dirty="0" smtClean="0"/>
              <a:t/>
            </a:r>
            <a:br>
              <a:rPr lang="en-AU" sz="3600" dirty="0" smtClean="0"/>
            </a:br>
            <a:r>
              <a:rPr lang="en-AU" sz="3600" dirty="0" smtClean="0"/>
              <a:t/>
            </a:r>
            <a:br>
              <a:rPr lang="en-AU" sz="3600" dirty="0" smtClean="0"/>
            </a:br>
            <a:r>
              <a:rPr lang="en-AU" dirty="0" smtClean="0"/>
              <a:t/>
            </a:r>
            <a:br>
              <a:rPr lang="en-AU" dirty="0" smtClean="0"/>
            </a:br>
            <a:endParaRPr lang="en-AU" b="1" dirty="0">
              <a:solidFill>
                <a:srgbClr val="B81237"/>
              </a:solidFill>
            </a:endParaRPr>
          </a:p>
        </p:txBody>
      </p:sp>
      <p:pic>
        <p:nvPicPr>
          <p:cNvPr id="4" name="Picture 3" descr="AIG_LogoA.bmp"/>
          <p:cNvPicPr>
            <a:picLocks noChangeAspect="1"/>
          </p:cNvPicPr>
          <p:nvPr/>
        </p:nvPicPr>
        <p:blipFill>
          <a:blip r:embed="rId2" cstate="print"/>
          <a:stretch>
            <a:fillRect/>
          </a:stretch>
        </p:blipFill>
        <p:spPr>
          <a:xfrm>
            <a:off x="5220072" y="72033"/>
            <a:ext cx="3848100" cy="1628775"/>
          </a:xfrm>
          <a:prstGeom prst="rect">
            <a:avLst/>
          </a:prstGeom>
        </p:spPr>
      </p:pic>
      <p:sp>
        <p:nvSpPr>
          <p:cNvPr id="7" name="Half Frame 6"/>
          <p:cNvSpPr/>
          <p:nvPr/>
        </p:nvSpPr>
        <p:spPr>
          <a:xfrm>
            <a:off x="251520" y="188640"/>
            <a:ext cx="2808312" cy="3384376"/>
          </a:xfrm>
          <a:prstGeom prst="halfFrame">
            <a:avLst>
              <a:gd name="adj1" fmla="val 8117"/>
              <a:gd name="adj2" fmla="val 9170"/>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Membership Growth</a:t>
            </a:r>
            <a:br>
              <a:rPr lang="en-AU" dirty="0" smtClean="0"/>
            </a:br>
            <a:r>
              <a:rPr lang="en-AU" sz="2700" b="1" dirty="0"/>
              <a:t>3267</a:t>
            </a:r>
            <a:r>
              <a:rPr lang="en-AU" sz="2700" dirty="0"/>
              <a:t> as of 1 May 2015</a:t>
            </a:r>
            <a:r>
              <a:rPr lang="en-AU" dirty="0" smtClean="0"/>
              <a:t/>
            </a:r>
            <a:br>
              <a:rPr lang="en-AU" dirty="0" smtClean="0"/>
            </a:b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4779207"/>
              </p:ext>
            </p:extLst>
          </p:nvPr>
        </p:nvGraphicFramePr>
        <p:xfrm>
          <a:off x="179512" y="2060848"/>
          <a:ext cx="4352265" cy="348989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059832" y="4365104"/>
            <a:ext cx="2432662" cy="646331"/>
          </a:xfrm>
          <a:prstGeom prst="rect">
            <a:avLst/>
          </a:prstGeom>
          <a:noFill/>
        </p:spPr>
        <p:txBody>
          <a:bodyPr wrap="square" rtlCol="0">
            <a:spAutoFit/>
          </a:bodyPr>
          <a:lstStyle/>
          <a:p>
            <a:r>
              <a:rPr lang="en-AU" dirty="0" smtClean="0"/>
              <a:t>Members </a:t>
            </a:r>
          </a:p>
          <a:p>
            <a:r>
              <a:rPr lang="en-AU" dirty="0" smtClean="0"/>
              <a:t>- 2220 (68%)</a:t>
            </a:r>
            <a:endParaRPr lang="en-AU" dirty="0"/>
          </a:p>
        </p:txBody>
      </p:sp>
      <p:graphicFrame>
        <p:nvGraphicFramePr>
          <p:cNvPr id="10" name="Chart 9"/>
          <p:cNvGraphicFramePr/>
          <p:nvPr>
            <p:extLst>
              <p:ext uri="{D42A27DB-BD31-4B8C-83A1-F6EECF244321}">
                <p14:modId xmlns:p14="http://schemas.microsoft.com/office/powerpoint/2010/main" val="1677593460"/>
              </p:ext>
            </p:extLst>
          </p:nvPr>
        </p:nvGraphicFramePr>
        <p:xfrm>
          <a:off x="3707904" y="1556792"/>
          <a:ext cx="5486400" cy="424847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596336" y="2996952"/>
            <a:ext cx="1156855" cy="369332"/>
          </a:xfrm>
          <a:prstGeom prst="rect">
            <a:avLst/>
          </a:prstGeom>
          <a:noFill/>
        </p:spPr>
        <p:txBody>
          <a:bodyPr wrap="none" rtlCol="0">
            <a:spAutoFit/>
          </a:bodyPr>
          <a:lstStyle/>
          <a:p>
            <a:r>
              <a:rPr lang="en-AU" dirty="0" smtClean="0"/>
              <a:t>WA - 1370</a:t>
            </a:r>
            <a:endParaRPr lang="en-AU" dirty="0"/>
          </a:p>
        </p:txBody>
      </p:sp>
      <p:sp>
        <p:nvSpPr>
          <p:cNvPr id="11" name="TextBox 10"/>
          <p:cNvSpPr txBox="1"/>
          <p:nvPr/>
        </p:nvSpPr>
        <p:spPr>
          <a:xfrm>
            <a:off x="6840252" y="4719142"/>
            <a:ext cx="1512168" cy="369332"/>
          </a:xfrm>
          <a:prstGeom prst="rect">
            <a:avLst/>
          </a:prstGeom>
          <a:noFill/>
        </p:spPr>
        <p:txBody>
          <a:bodyPr wrap="square" rtlCol="0">
            <a:spAutoFit/>
          </a:bodyPr>
          <a:lstStyle/>
          <a:p>
            <a:r>
              <a:rPr lang="en-AU" dirty="0" smtClean="0"/>
              <a:t>NSW - 537</a:t>
            </a:r>
            <a:endParaRPr lang="en-AU" dirty="0"/>
          </a:p>
        </p:txBody>
      </p:sp>
      <p:sp>
        <p:nvSpPr>
          <p:cNvPr id="12" name="TextBox 11"/>
          <p:cNvSpPr txBox="1"/>
          <p:nvPr/>
        </p:nvSpPr>
        <p:spPr>
          <a:xfrm>
            <a:off x="4384498" y="2996952"/>
            <a:ext cx="1107996" cy="369332"/>
          </a:xfrm>
          <a:prstGeom prst="rect">
            <a:avLst/>
          </a:prstGeom>
          <a:noFill/>
        </p:spPr>
        <p:txBody>
          <a:bodyPr wrap="none" rtlCol="0">
            <a:spAutoFit/>
          </a:bodyPr>
          <a:lstStyle/>
          <a:p>
            <a:r>
              <a:rPr lang="en-AU" dirty="0" smtClean="0"/>
              <a:t>QLD - 473</a:t>
            </a:r>
            <a:endParaRPr lang="en-AU" dirty="0"/>
          </a:p>
        </p:txBody>
      </p:sp>
      <p:sp>
        <p:nvSpPr>
          <p:cNvPr id="13" name="TextBox 12"/>
          <p:cNvSpPr txBox="1"/>
          <p:nvPr/>
        </p:nvSpPr>
        <p:spPr>
          <a:xfrm>
            <a:off x="4894005" y="2478958"/>
            <a:ext cx="1059906" cy="369332"/>
          </a:xfrm>
          <a:prstGeom prst="rect">
            <a:avLst/>
          </a:prstGeom>
          <a:noFill/>
        </p:spPr>
        <p:txBody>
          <a:bodyPr wrap="none" rtlCol="0">
            <a:spAutoFit/>
          </a:bodyPr>
          <a:lstStyle/>
          <a:p>
            <a:r>
              <a:rPr lang="en-AU" dirty="0" smtClean="0"/>
              <a:t>O/S - 417</a:t>
            </a:r>
            <a:endParaRPr lang="en-AU" dirty="0"/>
          </a:p>
        </p:txBody>
      </p:sp>
      <p:sp>
        <p:nvSpPr>
          <p:cNvPr id="14" name="TextBox 13"/>
          <p:cNvSpPr txBox="1"/>
          <p:nvPr/>
        </p:nvSpPr>
        <p:spPr>
          <a:xfrm>
            <a:off x="4671102" y="4534476"/>
            <a:ext cx="1505712" cy="369332"/>
          </a:xfrm>
          <a:prstGeom prst="rect">
            <a:avLst/>
          </a:prstGeom>
          <a:noFill/>
        </p:spPr>
        <p:txBody>
          <a:bodyPr wrap="square" rtlCol="0">
            <a:spAutoFit/>
          </a:bodyPr>
          <a:lstStyle/>
          <a:p>
            <a:r>
              <a:rPr lang="en-AU" dirty="0" smtClean="0"/>
              <a:t>VIC - 258</a:t>
            </a:r>
            <a:endParaRPr lang="en-AU" dirty="0"/>
          </a:p>
        </p:txBody>
      </p:sp>
    </p:spTree>
    <p:extLst>
      <p:ext uri="{BB962C8B-B14F-4D97-AF65-F5344CB8AC3E}">
        <p14:creationId xmlns:p14="http://schemas.microsoft.com/office/powerpoint/2010/main" val="2192500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Benefits of AIG Membership</a:t>
            </a:r>
            <a:endParaRPr lang="en-AU" dirty="0"/>
          </a:p>
        </p:txBody>
      </p:sp>
      <p:sp>
        <p:nvSpPr>
          <p:cNvPr id="3" name="Content Placeholder 2"/>
          <p:cNvSpPr>
            <a:spLocks noGrp="1"/>
          </p:cNvSpPr>
          <p:nvPr>
            <p:ph idx="1"/>
          </p:nvPr>
        </p:nvSpPr>
        <p:spPr>
          <a:xfrm>
            <a:off x="457200" y="1733756"/>
            <a:ext cx="8075240" cy="4536504"/>
          </a:xfrm>
        </p:spPr>
        <p:txBody>
          <a:bodyPr/>
          <a:lstStyle/>
          <a:p>
            <a:r>
              <a:rPr lang="en-AU" sz="1800" dirty="0"/>
              <a:t>CP/QP for JORC and NI 43-101</a:t>
            </a:r>
          </a:p>
          <a:p>
            <a:r>
              <a:rPr lang="en-AU" sz="1800" dirty="0" smtClean="0"/>
              <a:t>Low membership fees and CPD events</a:t>
            </a:r>
          </a:p>
          <a:p>
            <a:r>
              <a:rPr lang="en-AU" sz="1800" dirty="0" smtClean="0"/>
              <a:t>Professional registration of geoscientists (RPGeo)</a:t>
            </a:r>
          </a:p>
          <a:p>
            <a:r>
              <a:rPr lang="en-AU" sz="1800" dirty="0" smtClean="0"/>
              <a:t>International recognition of qualifications</a:t>
            </a:r>
          </a:p>
          <a:p>
            <a:r>
              <a:rPr lang="en-AU" sz="1800" dirty="0" smtClean="0"/>
              <a:t>Free publications (AIG News, Bulletins, and Handbooks)</a:t>
            </a:r>
          </a:p>
          <a:p>
            <a:r>
              <a:rPr lang="en-AU" sz="1800" dirty="0" smtClean="0"/>
              <a:t>EduMine Campus discount</a:t>
            </a:r>
          </a:p>
          <a:p>
            <a:r>
              <a:rPr lang="en-AU" sz="1800" dirty="0" smtClean="0"/>
              <a:t>Extensive </a:t>
            </a:r>
            <a:r>
              <a:rPr lang="en-AU" sz="1800" dirty="0"/>
              <a:t>member benefits </a:t>
            </a:r>
            <a:r>
              <a:rPr lang="en-AU" sz="1800" dirty="0" smtClean="0"/>
              <a:t>package: </a:t>
            </a:r>
            <a:endParaRPr lang="en-AU" sz="1800" dirty="0"/>
          </a:p>
          <a:p>
            <a:pPr lvl="1"/>
            <a:r>
              <a:rPr lang="en-AU" sz="1200" dirty="0"/>
              <a:t>Vehicle hire discounts</a:t>
            </a:r>
          </a:p>
          <a:p>
            <a:pPr lvl="1"/>
            <a:r>
              <a:rPr lang="en-AU" sz="1200" dirty="0"/>
              <a:t>Discounted Home and investment loans</a:t>
            </a:r>
          </a:p>
          <a:p>
            <a:pPr lvl="1"/>
            <a:r>
              <a:rPr lang="en-AU" sz="1200" dirty="0"/>
              <a:t>Motor vehicle purchase service</a:t>
            </a:r>
          </a:p>
          <a:p>
            <a:pPr lvl="1"/>
            <a:r>
              <a:rPr lang="en-AU" sz="1200" dirty="0"/>
              <a:t>Qantas Club and Virgin Blue lounge membership</a:t>
            </a:r>
          </a:p>
          <a:p>
            <a:pPr lvl="1"/>
            <a:r>
              <a:rPr lang="en-AU" sz="1200" dirty="0"/>
              <a:t>Residential, business and mobile phone plans</a:t>
            </a:r>
          </a:p>
          <a:p>
            <a:pPr lvl="1"/>
            <a:r>
              <a:rPr lang="en-AU" sz="1200" dirty="0"/>
              <a:t>Motor vehicle insurance and </a:t>
            </a:r>
            <a:r>
              <a:rPr lang="en-AU" sz="1200" dirty="0" smtClean="0"/>
              <a:t>finance</a:t>
            </a:r>
          </a:p>
          <a:p>
            <a:pPr lvl="1"/>
            <a:r>
              <a:rPr lang="en-AU" sz="1200" dirty="0" smtClean="0"/>
              <a:t>Travel </a:t>
            </a:r>
            <a:r>
              <a:rPr lang="en-AU" sz="1200" dirty="0"/>
              <a:t>services and travel brochures</a:t>
            </a:r>
          </a:p>
          <a:p>
            <a:pPr lvl="1"/>
            <a:r>
              <a:rPr lang="en-AU" sz="1200" dirty="0"/>
              <a:t>Citibank credit card</a:t>
            </a:r>
          </a:p>
          <a:p>
            <a:pPr lvl="1"/>
            <a:r>
              <a:rPr lang="en-AU" sz="1200" dirty="0"/>
              <a:t>Numerous lifestyle benefits, including gym membership, </a:t>
            </a:r>
            <a:r>
              <a:rPr lang="en-AU" sz="1200" dirty="0" smtClean="0"/>
              <a:t>a </a:t>
            </a:r>
            <a:r>
              <a:rPr lang="en-AU" sz="1200" dirty="0"/>
              <a:t>wine </a:t>
            </a:r>
            <a:r>
              <a:rPr lang="en-AU" sz="1200" dirty="0" smtClean="0"/>
              <a:t>club</a:t>
            </a:r>
          </a:p>
          <a:p>
            <a:pPr lvl="1"/>
            <a:r>
              <a:rPr lang="en-AU" sz="1400" b="1" dirty="0"/>
              <a:t>Professional Indemnity and Public Liability Insurance</a:t>
            </a:r>
            <a:endParaRPr lang="en-AU" sz="1400" b="1" dirty="0" smtClean="0"/>
          </a:p>
          <a:p>
            <a:pPr lvl="1"/>
            <a:endParaRPr lang="en-AU" sz="1400" dirty="0"/>
          </a:p>
          <a:p>
            <a:endParaRPr lang="en-AU" sz="1800" dirty="0"/>
          </a:p>
          <a:p>
            <a:endParaRPr lang="en-AU" sz="1800" dirty="0" smtClean="0"/>
          </a:p>
          <a:p>
            <a:endParaRPr lang="en-AU" sz="1800" dirty="0" smtClean="0"/>
          </a:p>
          <a:p>
            <a:endParaRPr lang="en-AU" sz="1800" dirty="0" smtClean="0"/>
          </a:p>
          <a:p>
            <a:r>
              <a:rPr lang="en-AU" sz="1800" dirty="0" smtClean="0"/>
              <a:t>PL/PI Insurance</a:t>
            </a:r>
            <a:endParaRPr lang="en-AU" sz="1800" dirty="0"/>
          </a:p>
        </p:txBody>
      </p:sp>
    </p:spTree>
    <p:extLst>
      <p:ext uri="{BB962C8B-B14F-4D97-AF65-F5344CB8AC3E}">
        <p14:creationId xmlns:p14="http://schemas.microsoft.com/office/powerpoint/2010/main" val="3620827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KBI Insurance</a:t>
            </a:r>
            <a:br>
              <a:rPr lang="en-AU" dirty="0" smtClean="0"/>
            </a:br>
            <a:r>
              <a:rPr lang="en-AU" dirty="0" smtClean="0"/>
              <a:t>Participation</a:t>
            </a:r>
            <a:endParaRPr lang="en-AU" dirty="0"/>
          </a:p>
        </p:txBody>
      </p:sp>
      <p:pic>
        <p:nvPicPr>
          <p:cNvPr id="6" name="Content Placeholder 5"/>
          <p:cNvPicPr>
            <a:picLocks noGrp="1" noChangeAspect="1"/>
          </p:cNvPicPr>
          <p:nvPr>
            <p:ph idx="1"/>
          </p:nvPr>
        </p:nvPicPr>
        <p:blipFill>
          <a:blip r:embed="rId2"/>
          <a:stretch>
            <a:fillRect/>
          </a:stretch>
        </p:blipFill>
        <p:spPr>
          <a:xfrm>
            <a:off x="1096796" y="1791813"/>
            <a:ext cx="6211508" cy="4733531"/>
          </a:xfrm>
          <a:prstGeom prst="rect">
            <a:avLst/>
          </a:prstGeom>
        </p:spPr>
      </p:pic>
      <p:sp>
        <p:nvSpPr>
          <p:cNvPr id="7" name="TextBox 6"/>
          <p:cNvSpPr txBox="1"/>
          <p:nvPr/>
        </p:nvSpPr>
        <p:spPr>
          <a:xfrm>
            <a:off x="4427984" y="2780928"/>
            <a:ext cx="4185634" cy="1754326"/>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85 % take up rate of members that proceed with insurance </a:t>
            </a:r>
          </a:p>
          <a:p>
            <a:pPr marL="285750" indent="-285750">
              <a:buFont typeface="Arial" panose="020B0604020202020204" pitchFamily="34" charset="0"/>
              <a:buChar char="•"/>
            </a:pPr>
            <a:r>
              <a:rPr lang="en-US" b="1" dirty="0" smtClean="0"/>
              <a:t>336% increase in policies placed since last year’s AGM</a:t>
            </a:r>
          </a:p>
          <a:p>
            <a:endParaRPr lang="en-US" b="1" dirty="0" smtClean="0"/>
          </a:p>
          <a:p>
            <a:pPr marL="285750" indent="-285750">
              <a:buFont typeface="Arial" panose="020B0604020202020204" pitchFamily="34" charset="0"/>
              <a:buChar char="•"/>
            </a:pPr>
            <a:endParaRPr lang="en-GB" b="1" dirty="0"/>
          </a:p>
        </p:txBody>
      </p:sp>
    </p:spTree>
    <p:extLst>
      <p:ext uri="{BB962C8B-B14F-4D97-AF65-F5344CB8AC3E}">
        <p14:creationId xmlns:p14="http://schemas.microsoft.com/office/powerpoint/2010/main" val="2728860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Highlights</a:t>
            </a:r>
            <a:br>
              <a:rPr lang="en-AU" dirty="0" smtClean="0"/>
            </a:br>
            <a:r>
              <a:rPr lang="en-AU" dirty="0" smtClean="0"/>
              <a:t>2014 - 2015</a:t>
            </a:r>
            <a:endParaRPr lang="en-AU" dirty="0"/>
          </a:p>
        </p:txBody>
      </p:sp>
      <p:sp>
        <p:nvSpPr>
          <p:cNvPr id="3" name="Content Placeholder 2"/>
          <p:cNvSpPr>
            <a:spLocks noGrp="1"/>
          </p:cNvSpPr>
          <p:nvPr>
            <p:ph idx="1"/>
          </p:nvPr>
        </p:nvSpPr>
        <p:spPr>
          <a:xfrm>
            <a:off x="457200" y="1916832"/>
            <a:ext cx="7859216" cy="4392488"/>
          </a:xfrm>
        </p:spPr>
        <p:txBody>
          <a:bodyPr/>
          <a:lstStyle/>
          <a:p>
            <a:pPr lvl="0"/>
            <a:r>
              <a:rPr lang="en-AU" sz="1600" b="1" dirty="0"/>
              <a:t>Membership growth </a:t>
            </a:r>
          </a:p>
          <a:p>
            <a:pPr lvl="1"/>
            <a:r>
              <a:rPr lang="en-AU" sz="1600" b="1" dirty="0"/>
              <a:t>3181</a:t>
            </a:r>
            <a:r>
              <a:rPr lang="en-AU" sz="1600" dirty="0"/>
              <a:t> at the end of 2014 to </a:t>
            </a:r>
            <a:r>
              <a:rPr lang="en-AU" sz="1600" b="1" dirty="0"/>
              <a:t>3267</a:t>
            </a:r>
            <a:r>
              <a:rPr lang="en-AU" sz="1600" dirty="0"/>
              <a:t> as of 1 May 2015</a:t>
            </a:r>
          </a:p>
          <a:p>
            <a:pPr lvl="0"/>
            <a:r>
              <a:rPr lang="en-AU" sz="1600" dirty="0"/>
              <a:t> </a:t>
            </a:r>
            <a:r>
              <a:rPr lang="en-AU" sz="1600" b="1" dirty="0" smtClean="0"/>
              <a:t>Communications</a:t>
            </a:r>
            <a:endParaRPr lang="en-AU" sz="1600" b="1" dirty="0"/>
          </a:p>
          <a:p>
            <a:pPr lvl="1"/>
            <a:r>
              <a:rPr lang="en-AU" sz="1600" dirty="0"/>
              <a:t>Online membership renewal and profile system </a:t>
            </a:r>
          </a:p>
          <a:p>
            <a:pPr lvl="1"/>
            <a:r>
              <a:rPr lang="en-AU" sz="1600" dirty="0"/>
              <a:t>Appointment of a new editor for AIG News</a:t>
            </a:r>
          </a:p>
          <a:p>
            <a:pPr lvl="1"/>
            <a:r>
              <a:rPr lang="en-AU" sz="1600" dirty="0"/>
              <a:t>Conversion of AIG News to a fully digital format</a:t>
            </a:r>
          </a:p>
          <a:p>
            <a:pPr lvl="1"/>
            <a:r>
              <a:rPr lang="en-AU" sz="1600" dirty="0"/>
              <a:t>Online Bookstore</a:t>
            </a:r>
          </a:p>
          <a:p>
            <a:pPr lvl="0"/>
            <a:r>
              <a:rPr lang="en-AU" sz="1600" b="1" dirty="0"/>
              <a:t>New initiatives</a:t>
            </a:r>
          </a:p>
          <a:p>
            <a:pPr lvl="1"/>
            <a:r>
              <a:rPr lang="en-AU" sz="1600" dirty="0"/>
              <a:t>Mentoring program </a:t>
            </a:r>
            <a:r>
              <a:rPr lang="en-AU" sz="1600" dirty="0" smtClean="0"/>
              <a:t>initiated </a:t>
            </a:r>
            <a:r>
              <a:rPr lang="en-AU" sz="1600" dirty="0"/>
              <a:t>by the new  National Graduate Committee</a:t>
            </a:r>
          </a:p>
          <a:p>
            <a:pPr lvl="0"/>
            <a:r>
              <a:rPr lang="en-AU" sz="1600" b="1" dirty="0"/>
              <a:t>Sponsored research</a:t>
            </a:r>
          </a:p>
          <a:p>
            <a:pPr lvl="1"/>
            <a:r>
              <a:rPr lang="en-AU" sz="1600" dirty="0"/>
              <a:t> A realistic estimation of Australia’s Economically Recoverable Mineral Resources</a:t>
            </a:r>
          </a:p>
          <a:p>
            <a:pPr lvl="1"/>
            <a:r>
              <a:rPr lang="en-AU" sz="1600" dirty="0" smtClean="0"/>
              <a:t>UNCOVER </a:t>
            </a:r>
            <a:r>
              <a:rPr lang="en-AU" sz="1600" dirty="0"/>
              <a:t>“Roadmap” on future directions for exploration geoscience research</a:t>
            </a:r>
          </a:p>
          <a:p>
            <a:pPr lvl="0"/>
            <a:r>
              <a:rPr lang="en-AU" sz="1600" b="1" dirty="0"/>
              <a:t>New Secretariat</a:t>
            </a:r>
          </a:p>
          <a:p>
            <a:pPr lvl="1"/>
            <a:r>
              <a:rPr lang="en-AU" sz="1600" dirty="0"/>
              <a:t>Effective 1 July Secretariat Service Provider will be </a:t>
            </a:r>
            <a:r>
              <a:rPr lang="en-AU" sz="1600" dirty="0" smtClean="0"/>
              <a:t>The Association </a:t>
            </a:r>
            <a:r>
              <a:rPr lang="en-AU" sz="1600" dirty="0"/>
              <a:t>Specialists (TAS) in Sydney</a:t>
            </a:r>
          </a:p>
          <a:p>
            <a:endParaRPr lang="en-AU" dirty="0"/>
          </a:p>
        </p:txBody>
      </p:sp>
    </p:spTree>
    <p:extLst>
      <p:ext uri="{BB962C8B-B14F-4D97-AF65-F5344CB8AC3E}">
        <p14:creationId xmlns:p14="http://schemas.microsoft.com/office/powerpoint/2010/main" val="3464632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00808"/>
            <a:ext cx="7772400" cy="4464496"/>
          </a:xfrm>
        </p:spPr>
        <p:txBody>
          <a:bodyPr>
            <a:normAutofit/>
          </a:bodyPr>
          <a:lstStyle/>
          <a:p>
            <a:r>
              <a:rPr lang="en-AU" b="1" dirty="0"/>
              <a:t>3</a:t>
            </a:r>
            <a:r>
              <a:rPr lang="en-AU" b="1" dirty="0" smtClean="0">
                <a:solidFill>
                  <a:srgbClr val="B81237"/>
                </a:solidFill>
              </a:rPr>
              <a:t>. </a:t>
            </a:r>
            <a:r>
              <a:rPr lang="en-AU" b="1" dirty="0" smtClean="0"/>
              <a:t>Treasurer</a:t>
            </a:r>
            <a:r>
              <a:rPr lang="en-AU" b="1" dirty="0" smtClean="0">
                <a:solidFill>
                  <a:srgbClr val="B81237"/>
                </a:solidFill>
              </a:rPr>
              <a:t>’s Report</a:t>
            </a:r>
            <a:r>
              <a:rPr lang="en-AU" sz="3600" dirty="0" smtClean="0"/>
              <a:t/>
            </a:r>
            <a:br>
              <a:rPr lang="en-AU" sz="3600" dirty="0" smtClean="0"/>
            </a:br>
            <a:r>
              <a:rPr lang="en-AU" dirty="0" smtClean="0"/>
              <a:t/>
            </a:r>
            <a:br>
              <a:rPr lang="en-AU" dirty="0" smtClean="0"/>
            </a:br>
            <a:endParaRPr lang="en-AU" b="1" dirty="0">
              <a:solidFill>
                <a:srgbClr val="B81237"/>
              </a:solidFill>
            </a:endParaRPr>
          </a:p>
        </p:txBody>
      </p:sp>
      <p:pic>
        <p:nvPicPr>
          <p:cNvPr id="4" name="Picture 3" descr="AIG_LogoA.bmp"/>
          <p:cNvPicPr>
            <a:picLocks noChangeAspect="1"/>
          </p:cNvPicPr>
          <p:nvPr/>
        </p:nvPicPr>
        <p:blipFill>
          <a:blip r:embed="rId2" cstate="print"/>
          <a:stretch>
            <a:fillRect/>
          </a:stretch>
        </p:blipFill>
        <p:spPr>
          <a:xfrm>
            <a:off x="5220072" y="72033"/>
            <a:ext cx="3848100" cy="1628775"/>
          </a:xfrm>
          <a:prstGeom prst="rect">
            <a:avLst/>
          </a:prstGeom>
        </p:spPr>
      </p:pic>
      <p:sp>
        <p:nvSpPr>
          <p:cNvPr id="7" name="Half Frame 6"/>
          <p:cNvSpPr/>
          <p:nvPr/>
        </p:nvSpPr>
        <p:spPr>
          <a:xfrm>
            <a:off x="251520" y="188640"/>
            <a:ext cx="2808312" cy="3384376"/>
          </a:xfrm>
          <a:prstGeom prst="halfFrame">
            <a:avLst>
              <a:gd name="adj1" fmla="val 8117"/>
              <a:gd name="adj2" fmla="val 9170"/>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1"/>
              </a:solidFill>
            </a:endParaRPr>
          </a:p>
        </p:txBody>
      </p:sp>
    </p:spTree>
    <p:extLst>
      <p:ext uri="{BB962C8B-B14F-4D97-AF65-F5344CB8AC3E}">
        <p14:creationId xmlns:p14="http://schemas.microsoft.com/office/powerpoint/2010/main" val="1129367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 &amp; L</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1042791"/>
              </p:ext>
            </p:extLst>
          </p:nvPr>
        </p:nvGraphicFramePr>
        <p:xfrm>
          <a:off x="683569" y="1340768"/>
          <a:ext cx="7560840" cy="5189240"/>
        </p:xfrm>
        <a:graphic>
          <a:graphicData uri="http://schemas.openxmlformats.org/drawingml/2006/table">
            <a:tbl>
              <a:tblPr firstRow="1" firstCol="1" bandRow="1">
                <a:tableStyleId>{5C22544A-7EE6-4342-B048-85BDC9FD1C3A}</a:tableStyleId>
              </a:tblPr>
              <a:tblGrid>
                <a:gridCol w="4712288"/>
                <a:gridCol w="657061"/>
                <a:gridCol w="986364"/>
                <a:gridCol w="218763"/>
                <a:gridCol w="986364"/>
              </a:tblGrid>
              <a:tr h="309700">
                <a:tc gridSpan="5">
                  <a:txBody>
                    <a:bodyPr/>
                    <a:lstStyle/>
                    <a:p>
                      <a:pPr algn="ctr">
                        <a:spcBef>
                          <a:spcPts val="300"/>
                        </a:spcBef>
                        <a:spcAft>
                          <a:spcPts val="0"/>
                        </a:spcAft>
                      </a:pPr>
                      <a:r>
                        <a:rPr lang="en-AU" sz="1400" dirty="0">
                          <a:solidFill>
                            <a:schemeClr val="tx1"/>
                          </a:solidFill>
                          <a:effectLst/>
                        </a:rPr>
                        <a:t>STATEMENT OF PROFIT &amp; LOSS AND OTHER COMPREHENSIVE INCOME</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309700">
                <a:tc gridSpan="5">
                  <a:txBody>
                    <a:bodyPr/>
                    <a:lstStyle/>
                    <a:p>
                      <a:pPr algn="ctr">
                        <a:spcBef>
                          <a:spcPts val="300"/>
                        </a:spcBef>
                        <a:spcAft>
                          <a:spcPts val="0"/>
                        </a:spcAft>
                      </a:pPr>
                      <a:r>
                        <a:rPr lang="en-AU" sz="1400" dirty="0">
                          <a:solidFill>
                            <a:schemeClr val="tx1"/>
                          </a:solidFill>
                          <a:effectLst/>
                        </a:rPr>
                        <a:t>FOR THE YEAR ENDED 31 DECEMBER 2014</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309700">
                <a:tc gridSpan="5">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309700">
                <a:tc rowSpan="2">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rowSpan="2">
                  <a:txBody>
                    <a:bodyPr/>
                    <a:lstStyle/>
                    <a:p>
                      <a:pPr algn="ctr">
                        <a:spcBef>
                          <a:spcPts val="300"/>
                        </a:spcBef>
                        <a:spcAft>
                          <a:spcPts val="0"/>
                        </a:spcAft>
                      </a:pPr>
                      <a:r>
                        <a:rPr lang="en-AU" sz="1400" dirty="0">
                          <a:solidFill>
                            <a:schemeClr val="tx1"/>
                          </a:solidFill>
                          <a:effectLst/>
                        </a:rPr>
                        <a:t>Note</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2014</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rowSpan="2">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2013</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r>
              <a:tr h="309700">
                <a:tc vMerge="1">
                  <a:txBody>
                    <a:bodyPr/>
                    <a:lstStyle/>
                    <a:p>
                      <a:endParaRPr lang="en-AU"/>
                    </a:p>
                  </a:txBody>
                  <a:tcPr/>
                </a:tc>
                <a:tc vMerge="1">
                  <a:txBody>
                    <a:bodyPr/>
                    <a:lstStyle/>
                    <a:p>
                      <a:endParaRPr lang="en-AU"/>
                    </a:p>
                  </a:txBody>
                  <a:tcPr/>
                </a:tc>
                <a:tc>
                  <a:txBody>
                    <a:bodyPr/>
                    <a:lstStyle/>
                    <a:p>
                      <a:pPr algn="r">
                        <a:spcBef>
                          <a:spcPts val="300"/>
                        </a:spcBef>
                        <a:spcAft>
                          <a:spcPts val="0"/>
                        </a:spcAft>
                      </a:pPr>
                      <a:r>
                        <a:rPr lang="en-AU" sz="1400" dirty="0">
                          <a:solidFill>
                            <a:schemeClr val="tx1"/>
                          </a:solidFill>
                          <a:effectLst/>
                        </a:rPr>
                        <a:t>$</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vMerge="1">
                  <a:txBody>
                    <a:bodyPr/>
                    <a:lstStyle/>
                    <a:p>
                      <a:endParaRPr lang="en-AU"/>
                    </a:p>
                  </a:txBody>
                  <a:tcPr/>
                </a:tc>
                <a:tc>
                  <a:txBody>
                    <a:bodyPr/>
                    <a:lstStyle/>
                    <a:p>
                      <a:pPr algn="r">
                        <a:spcBef>
                          <a:spcPts val="300"/>
                        </a:spcBef>
                        <a:spcAft>
                          <a:spcPts val="0"/>
                        </a:spcAft>
                      </a:pPr>
                      <a:r>
                        <a:rPr lang="en-AU" sz="1400" dirty="0">
                          <a:solidFill>
                            <a:schemeClr val="tx1"/>
                          </a:solidFill>
                          <a:effectLst/>
                        </a:rPr>
                        <a:t>$</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r>
              <a:tr h="309700">
                <a:tc>
                  <a:txBody>
                    <a:bodyPr/>
                    <a:lstStyle/>
                    <a:p>
                      <a:pPr>
                        <a:spcBef>
                          <a:spcPts val="300"/>
                        </a:spcBef>
                        <a:spcAft>
                          <a:spcPts val="0"/>
                        </a:spcAft>
                      </a:pPr>
                      <a:r>
                        <a:rPr lang="en-AU" sz="1400" dirty="0">
                          <a:solidFill>
                            <a:schemeClr val="tx1"/>
                          </a:solidFill>
                          <a:effectLst/>
                        </a:rPr>
                        <a:t>Revenue</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pPr algn="ctr">
                        <a:spcBef>
                          <a:spcPts val="300"/>
                        </a:spcBef>
                        <a:spcAft>
                          <a:spcPts val="0"/>
                        </a:spcAft>
                      </a:pPr>
                      <a:r>
                        <a:rPr lang="en-AU" sz="1400" dirty="0">
                          <a:solidFill>
                            <a:schemeClr val="tx1"/>
                          </a:solidFill>
                          <a:effectLst/>
                        </a:rPr>
                        <a:t>2</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614,830</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696,216</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r>
              <a:tr h="309700">
                <a:tc>
                  <a:txBody>
                    <a:bodyPr/>
                    <a:lstStyle/>
                    <a:p>
                      <a:pPr>
                        <a:spcBef>
                          <a:spcPts val="300"/>
                        </a:spcBef>
                        <a:spcAft>
                          <a:spcPts val="0"/>
                        </a:spcAft>
                      </a:pPr>
                      <a:r>
                        <a:rPr lang="en-AU" sz="1400" dirty="0">
                          <a:solidFill>
                            <a:schemeClr val="tx1"/>
                          </a:solidFill>
                          <a:effectLst/>
                        </a:rPr>
                        <a:t>Expenses</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ctr">
                        <a:spcBef>
                          <a:spcPts val="300"/>
                        </a:spcBef>
                        <a:spcAft>
                          <a:spcPts val="0"/>
                        </a:spcAft>
                      </a:pPr>
                      <a:r>
                        <a:rPr lang="en-AU" sz="1400" dirty="0">
                          <a:solidFill>
                            <a:schemeClr val="tx1"/>
                          </a:solidFill>
                          <a:effectLst/>
                        </a:rPr>
                        <a:t> </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r>
              <a:tr h="309700">
                <a:tc>
                  <a:txBody>
                    <a:bodyPr/>
                    <a:lstStyle/>
                    <a:p>
                      <a:pPr>
                        <a:spcBef>
                          <a:spcPts val="300"/>
                        </a:spcBef>
                        <a:spcAft>
                          <a:spcPts val="0"/>
                        </a:spcAft>
                      </a:pPr>
                      <a:r>
                        <a:rPr lang="en-AU" sz="1400" b="0" dirty="0">
                          <a:solidFill>
                            <a:schemeClr val="tx1"/>
                          </a:solidFill>
                          <a:effectLst/>
                        </a:rPr>
                        <a:t>Administration expenses</a:t>
                      </a:r>
                      <a:endParaRPr lang="en-AU" sz="14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(149,266)</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(105,279)</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r>
              <a:tr h="309700">
                <a:tc>
                  <a:txBody>
                    <a:bodyPr/>
                    <a:lstStyle/>
                    <a:p>
                      <a:pPr>
                        <a:spcBef>
                          <a:spcPts val="300"/>
                        </a:spcBef>
                        <a:spcAft>
                          <a:spcPts val="0"/>
                        </a:spcAft>
                      </a:pPr>
                      <a:r>
                        <a:rPr lang="en-AU" sz="1400" b="0" dirty="0">
                          <a:solidFill>
                            <a:schemeClr val="tx1"/>
                          </a:solidFill>
                          <a:effectLst/>
                        </a:rPr>
                        <a:t>Audit, legal and consultancy expenses</a:t>
                      </a:r>
                      <a:endParaRPr lang="en-AU" sz="14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(13,894)</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(9,623)</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r>
              <a:tr h="309700">
                <a:tc>
                  <a:txBody>
                    <a:bodyPr/>
                    <a:lstStyle/>
                    <a:p>
                      <a:pPr>
                        <a:spcBef>
                          <a:spcPts val="300"/>
                        </a:spcBef>
                        <a:spcAft>
                          <a:spcPts val="0"/>
                        </a:spcAft>
                      </a:pPr>
                      <a:r>
                        <a:rPr lang="en-AU" sz="1400" b="0" dirty="0">
                          <a:solidFill>
                            <a:schemeClr val="tx1"/>
                          </a:solidFill>
                          <a:effectLst/>
                        </a:rPr>
                        <a:t>Other expenses</a:t>
                      </a:r>
                      <a:endParaRPr lang="en-AU" sz="14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(497,781)</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(450,697)</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r>
              <a:tr h="309700">
                <a:tc>
                  <a:txBody>
                    <a:bodyPr/>
                    <a:lstStyle/>
                    <a:p>
                      <a:pPr>
                        <a:spcBef>
                          <a:spcPts val="300"/>
                        </a:spcBef>
                        <a:spcAft>
                          <a:spcPts val="0"/>
                        </a:spcAft>
                      </a:pPr>
                      <a:r>
                        <a:rPr lang="en-AU" sz="1400" dirty="0">
                          <a:solidFill>
                            <a:schemeClr val="tx1"/>
                          </a:solidFill>
                          <a:effectLst/>
                        </a:rPr>
                        <a:t>Total Expenses</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(660,941)</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(565,599)</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r>
              <a:tr h="309700">
                <a:tc>
                  <a:txBody>
                    <a:bodyPr/>
                    <a:lstStyle/>
                    <a:p>
                      <a:pPr>
                        <a:spcBef>
                          <a:spcPts val="300"/>
                        </a:spcBef>
                        <a:spcAft>
                          <a:spcPts val="0"/>
                        </a:spcAft>
                      </a:pPr>
                      <a:r>
                        <a:rPr lang="en-AU" sz="1400" dirty="0">
                          <a:solidFill>
                            <a:schemeClr val="tx1"/>
                          </a:solidFill>
                          <a:effectLst/>
                        </a:rPr>
                        <a:t>Current year (deficit) / surplus before income tax</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(46,111)</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130,617</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r>
              <a:tr h="309700">
                <a:tc>
                  <a:txBody>
                    <a:bodyPr/>
                    <a:lstStyle/>
                    <a:p>
                      <a:pPr>
                        <a:spcBef>
                          <a:spcPts val="300"/>
                        </a:spcBef>
                        <a:spcAft>
                          <a:spcPts val="0"/>
                        </a:spcAft>
                      </a:pPr>
                      <a:r>
                        <a:rPr lang="en-AU" sz="1400" dirty="0">
                          <a:solidFill>
                            <a:schemeClr val="tx1"/>
                          </a:solidFill>
                          <a:effectLst/>
                        </a:rPr>
                        <a:t>Income tax expense</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r>
              <a:tr h="424388">
                <a:tc>
                  <a:txBody>
                    <a:bodyPr/>
                    <a:lstStyle/>
                    <a:p>
                      <a:pPr>
                        <a:spcBef>
                          <a:spcPts val="300"/>
                        </a:spcBef>
                        <a:spcAft>
                          <a:spcPts val="0"/>
                        </a:spcAft>
                      </a:pPr>
                      <a:r>
                        <a:rPr lang="en-AU" sz="1400" dirty="0">
                          <a:solidFill>
                            <a:schemeClr val="tx1"/>
                          </a:solidFill>
                          <a:effectLst/>
                        </a:rPr>
                        <a:t>(Deficit) / surplus after income tax expense attributable to members of the entity</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(46,111)</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130,617</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r>
              <a:tr h="309700">
                <a:tc>
                  <a:txBody>
                    <a:bodyPr/>
                    <a:lstStyle/>
                    <a:p>
                      <a:pPr>
                        <a:spcBef>
                          <a:spcPts val="300"/>
                        </a:spcBef>
                        <a:spcAft>
                          <a:spcPts val="0"/>
                        </a:spcAft>
                      </a:pPr>
                      <a:r>
                        <a:rPr lang="en-AU" sz="1400" dirty="0">
                          <a:solidFill>
                            <a:schemeClr val="tx1"/>
                          </a:solidFill>
                          <a:effectLst/>
                        </a:rPr>
                        <a:t>Other comprehensive income for the year, net of tax</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r>
              <a:tr h="424388">
                <a:tc>
                  <a:txBody>
                    <a:bodyPr/>
                    <a:lstStyle/>
                    <a:p>
                      <a:pPr>
                        <a:spcBef>
                          <a:spcPts val="300"/>
                        </a:spcBef>
                        <a:spcAft>
                          <a:spcPts val="0"/>
                        </a:spcAft>
                      </a:pPr>
                      <a:r>
                        <a:rPr lang="en-AU" sz="1400" dirty="0">
                          <a:solidFill>
                            <a:schemeClr val="tx1"/>
                          </a:solidFill>
                          <a:effectLst/>
                        </a:rPr>
                        <a:t>Total comprehensive(loss)/ income for the year attributable to members of the entity</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(46,111)</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c>
                  <a:txBody>
                    <a:bodyPr/>
                    <a:lstStyle/>
                    <a:p>
                      <a:endParaRPr lang="en-AU" sz="1400" dirty="0">
                        <a:solidFill>
                          <a:schemeClr val="tx1"/>
                        </a:solidFill>
                        <a:effectLst/>
                        <a:latin typeface="Times New Roman" panose="02020603050405020304" pitchFamily="18" charset="0"/>
                      </a:endParaRPr>
                    </a:p>
                  </a:txBody>
                  <a:tcPr marL="58973" marR="58973" marT="0" marB="0" anchor="ctr">
                    <a:solidFill>
                      <a:schemeClr val="bg1"/>
                    </a:solidFill>
                  </a:tcPr>
                </a:tc>
                <a:tc>
                  <a:txBody>
                    <a:bodyPr/>
                    <a:lstStyle/>
                    <a:p>
                      <a:pPr algn="r">
                        <a:spcBef>
                          <a:spcPts val="300"/>
                        </a:spcBef>
                        <a:spcAft>
                          <a:spcPts val="0"/>
                        </a:spcAft>
                      </a:pPr>
                      <a:r>
                        <a:rPr lang="en-AU" sz="1400" dirty="0">
                          <a:solidFill>
                            <a:schemeClr val="tx1"/>
                          </a:solidFill>
                          <a:effectLst/>
                        </a:rPr>
                        <a:t>130,617</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8973" marR="58973" marT="0" marB="0" anchor="ctr">
                    <a:solidFill>
                      <a:schemeClr val="bg1"/>
                    </a:solidFill>
                  </a:tcPr>
                </a:tc>
              </a:tr>
            </a:tbl>
          </a:graphicData>
        </a:graphic>
      </p:graphicFrame>
      <p:sp>
        <p:nvSpPr>
          <p:cNvPr id="5" name="Rectangle 1"/>
          <p:cNvSpPr>
            <a:spLocks noChangeArrowheads="1"/>
          </p:cNvSpPr>
          <p:nvPr/>
        </p:nvSpPr>
        <p:spPr bwMode="auto">
          <a:xfrm>
            <a:off x="1716088" y="19113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dirty="0"/>
          </a:p>
        </p:txBody>
      </p:sp>
    </p:spTree>
    <p:extLst>
      <p:ext uri="{BB962C8B-B14F-4D97-AF65-F5344CB8AC3E}">
        <p14:creationId xmlns:p14="http://schemas.microsoft.com/office/powerpoint/2010/main" val="2250542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Financial Position</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6436337"/>
              </p:ext>
            </p:extLst>
          </p:nvPr>
        </p:nvGraphicFramePr>
        <p:xfrm>
          <a:off x="611557" y="1412780"/>
          <a:ext cx="6336706" cy="5040553"/>
        </p:xfrm>
        <a:graphic>
          <a:graphicData uri="http://schemas.openxmlformats.org/drawingml/2006/table">
            <a:tbl>
              <a:tblPr firstRow="1" firstCol="1" bandRow="1">
                <a:tableStyleId>{5C22544A-7EE6-4342-B048-85BDC9FD1C3A}</a:tableStyleId>
              </a:tblPr>
              <a:tblGrid>
                <a:gridCol w="3587994"/>
                <a:gridCol w="827399"/>
                <a:gridCol w="869581"/>
                <a:gridCol w="182151"/>
                <a:gridCol w="869581"/>
              </a:tblGrid>
              <a:tr h="226425">
                <a:tc gridSpan="5">
                  <a:txBody>
                    <a:bodyPr/>
                    <a:lstStyle/>
                    <a:p>
                      <a:pPr algn="ctr">
                        <a:spcBef>
                          <a:spcPts val="300"/>
                        </a:spcBef>
                        <a:spcAft>
                          <a:spcPts val="0"/>
                        </a:spcAft>
                      </a:pPr>
                      <a:r>
                        <a:rPr lang="en-AU" sz="1400" dirty="0">
                          <a:solidFill>
                            <a:schemeClr val="tx1"/>
                          </a:solidFill>
                          <a:effectLst/>
                        </a:rPr>
                        <a:t>STATEMENT OF FINANCIAL POSITION</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285628">
                <a:tc gridSpan="5">
                  <a:txBody>
                    <a:bodyPr/>
                    <a:lstStyle/>
                    <a:p>
                      <a:pPr algn="ctr">
                        <a:spcBef>
                          <a:spcPts val="300"/>
                        </a:spcBef>
                        <a:spcAft>
                          <a:spcPts val="0"/>
                        </a:spcAft>
                      </a:pPr>
                      <a:r>
                        <a:rPr lang="en-AU" sz="1400" dirty="0">
                          <a:solidFill>
                            <a:schemeClr val="tx1"/>
                          </a:solidFill>
                          <a:effectLst/>
                        </a:rPr>
                        <a:t>AS AT 31 DECEMBER 2014</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226425">
                <a:tc gridSpan="5">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r>
              <a:tr h="226425">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rowSpan="2">
                  <a:txBody>
                    <a:bodyPr/>
                    <a:lstStyle/>
                    <a:p>
                      <a:pPr algn="ctr">
                        <a:spcBef>
                          <a:spcPts val="300"/>
                        </a:spcBef>
                        <a:spcAft>
                          <a:spcPts val="0"/>
                        </a:spcAft>
                      </a:pPr>
                      <a:r>
                        <a:rPr lang="en-AU" sz="1400" dirty="0">
                          <a:solidFill>
                            <a:schemeClr val="tx1"/>
                          </a:solidFill>
                          <a:effectLst/>
                        </a:rPr>
                        <a:t>Note</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2014</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rowSpan="2">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2013</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dirty="0">
                          <a:solidFill>
                            <a:schemeClr val="tx1"/>
                          </a:solidFill>
                          <a:effectLst/>
                        </a:rPr>
                        <a:t>ASSETS</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vMerge="1">
                  <a:txBody>
                    <a:bodyPr/>
                    <a:lstStyle/>
                    <a:p>
                      <a:endParaRPr lang="en-AU"/>
                    </a:p>
                  </a:txBody>
                  <a:tcPr/>
                </a:tc>
                <a:tc>
                  <a:txBody>
                    <a:bodyPr/>
                    <a:lstStyle/>
                    <a:p>
                      <a:pPr algn="r">
                        <a:spcBef>
                          <a:spcPts val="300"/>
                        </a:spcBef>
                        <a:spcAft>
                          <a:spcPts val="0"/>
                        </a:spcAft>
                      </a:pPr>
                      <a:r>
                        <a:rPr lang="en-AU" sz="1400" dirty="0">
                          <a:solidFill>
                            <a:schemeClr val="tx1"/>
                          </a:solidFill>
                          <a:effectLst/>
                        </a:rPr>
                        <a:t>$</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vMerge="1">
                  <a:txBody>
                    <a:bodyPr/>
                    <a:lstStyle/>
                    <a:p>
                      <a:endParaRPr lang="en-AU"/>
                    </a:p>
                  </a:txBody>
                  <a:tcPr/>
                </a:tc>
                <a:tc>
                  <a:txBody>
                    <a:bodyPr/>
                    <a:lstStyle/>
                    <a:p>
                      <a:pPr algn="r">
                        <a:spcBef>
                          <a:spcPts val="300"/>
                        </a:spcBef>
                        <a:spcAft>
                          <a:spcPts val="0"/>
                        </a:spcAft>
                      </a:pPr>
                      <a:r>
                        <a:rPr lang="en-AU" sz="1400" dirty="0">
                          <a:solidFill>
                            <a:schemeClr val="tx1"/>
                          </a:solidFill>
                          <a:effectLst/>
                        </a:rPr>
                        <a:t>$</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dirty="0">
                          <a:solidFill>
                            <a:schemeClr val="tx1"/>
                          </a:solidFill>
                          <a:effectLst/>
                        </a:rPr>
                        <a:t>CURRENT ASSETS</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b="0" dirty="0">
                          <a:solidFill>
                            <a:schemeClr val="tx1"/>
                          </a:solidFill>
                          <a:effectLst/>
                        </a:rPr>
                        <a:t>Cash and cash equivalents</a:t>
                      </a:r>
                      <a:endParaRPr lang="en-AU" sz="14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pPr algn="ctr">
                        <a:spcBef>
                          <a:spcPts val="300"/>
                        </a:spcBef>
                        <a:spcAft>
                          <a:spcPts val="0"/>
                        </a:spcAft>
                      </a:pPr>
                      <a:r>
                        <a:rPr lang="en-AU" sz="1400" dirty="0">
                          <a:solidFill>
                            <a:schemeClr val="tx1"/>
                          </a:solidFill>
                          <a:effectLst/>
                        </a:rPr>
                        <a:t>3</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834,602</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901,580</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b="0" dirty="0">
                          <a:solidFill>
                            <a:schemeClr val="tx1"/>
                          </a:solidFill>
                          <a:effectLst/>
                        </a:rPr>
                        <a:t>Trade and other receivables</a:t>
                      </a:r>
                      <a:endParaRPr lang="en-AU" sz="14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pPr algn="ctr">
                        <a:spcBef>
                          <a:spcPts val="300"/>
                        </a:spcBef>
                        <a:spcAft>
                          <a:spcPts val="0"/>
                        </a:spcAft>
                      </a:pPr>
                      <a:r>
                        <a:rPr lang="en-AU" sz="1400" dirty="0">
                          <a:solidFill>
                            <a:schemeClr val="tx1"/>
                          </a:solidFill>
                          <a:effectLst/>
                        </a:rPr>
                        <a:t>4</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30,118</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26,602</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b="0" dirty="0">
                          <a:solidFill>
                            <a:schemeClr val="tx1"/>
                          </a:solidFill>
                          <a:effectLst/>
                        </a:rPr>
                        <a:t>Other assets</a:t>
                      </a:r>
                      <a:endParaRPr lang="en-AU" sz="14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pPr algn="ctr">
                        <a:spcBef>
                          <a:spcPts val="300"/>
                        </a:spcBef>
                        <a:spcAft>
                          <a:spcPts val="0"/>
                        </a:spcAft>
                      </a:pPr>
                      <a:r>
                        <a:rPr lang="en-AU" sz="1400" dirty="0">
                          <a:solidFill>
                            <a:schemeClr val="tx1"/>
                          </a:solidFill>
                          <a:effectLst/>
                        </a:rPr>
                        <a:t>5</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71,940</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76,584</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dirty="0">
                          <a:solidFill>
                            <a:schemeClr val="tx1"/>
                          </a:solidFill>
                          <a:effectLst/>
                        </a:rPr>
                        <a:t>TOTAL CURRENT ASSETS</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936,660</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1,004,766</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dirty="0">
                          <a:solidFill>
                            <a:schemeClr val="tx1"/>
                          </a:solidFill>
                          <a:effectLst/>
                        </a:rPr>
                        <a:t>NON-CURRENT ASSETS</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ctr">
                        <a:spcBef>
                          <a:spcPts val="300"/>
                        </a:spcBef>
                        <a:spcAft>
                          <a:spcPts val="0"/>
                        </a:spcAft>
                      </a:pPr>
                      <a:r>
                        <a:rPr lang="en-AU" sz="1400" dirty="0">
                          <a:solidFill>
                            <a:schemeClr val="tx1"/>
                          </a:solidFill>
                          <a:effectLst/>
                        </a:rPr>
                        <a:t> </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b="0" dirty="0">
                          <a:solidFill>
                            <a:schemeClr val="tx1"/>
                          </a:solidFill>
                          <a:effectLst/>
                        </a:rPr>
                        <a:t>Plant &amp; Equipment</a:t>
                      </a:r>
                      <a:endParaRPr lang="en-AU" sz="14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pPr algn="ctr">
                        <a:spcBef>
                          <a:spcPts val="300"/>
                        </a:spcBef>
                        <a:spcAft>
                          <a:spcPts val="0"/>
                        </a:spcAft>
                      </a:pPr>
                      <a:r>
                        <a:rPr lang="en-AU" sz="1400" dirty="0">
                          <a:solidFill>
                            <a:schemeClr val="tx1"/>
                          </a:solidFill>
                          <a:effectLst/>
                        </a:rPr>
                        <a:t>6</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2043</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dirty="0">
                          <a:solidFill>
                            <a:schemeClr val="tx1"/>
                          </a:solidFill>
                          <a:effectLst/>
                        </a:rPr>
                        <a:t>TOTAL NON-CURRENT ASSETS</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2043</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dirty="0">
                          <a:solidFill>
                            <a:schemeClr val="tx1"/>
                          </a:solidFill>
                          <a:effectLst/>
                        </a:rPr>
                        <a:t>TOTAL ASSETS</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936,660</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1,006,809</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dirty="0">
                          <a:solidFill>
                            <a:schemeClr val="tx1"/>
                          </a:solidFill>
                          <a:effectLst/>
                        </a:rPr>
                        <a:t>CURRENT LIABILITIES</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ctr">
                        <a:spcBef>
                          <a:spcPts val="300"/>
                        </a:spcBef>
                        <a:spcAft>
                          <a:spcPts val="0"/>
                        </a:spcAft>
                      </a:pPr>
                      <a:r>
                        <a:rPr lang="en-AU" sz="1400" dirty="0">
                          <a:solidFill>
                            <a:schemeClr val="tx1"/>
                          </a:solidFill>
                          <a:effectLst/>
                        </a:rPr>
                        <a:t> </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b="0" dirty="0">
                          <a:solidFill>
                            <a:schemeClr val="tx1"/>
                          </a:solidFill>
                          <a:effectLst/>
                        </a:rPr>
                        <a:t>Trade and other payables</a:t>
                      </a:r>
                      <a:endParaRPr lang="en-AU" sz="14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pPr algn="ctr">
                        <a:spcBef>
                          <a:spcPts val="300"/>
                        </a:spcBef>
                        <a:spcAft>
                          <a:spcPts val="0"/>
                        </a:spcAft>
                      </a:pPr>
                      <a:r>
                        <a:rPr lang="en-AU" sz="1400" dirty="0">
                          <a:solidFill>
                            <a:schemeClr val="tx1"/>
                          </a:solidFill>
                          <a:effectLst/>
                        </a:rPr>
                        <a:t>7</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35,279</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59,317</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dirty="0">
                          <a:solidFill>
                            <a:schemeClr val="tx1"/>
                          </a:solidFill>
                          <a:effectLst/>
                        </a:rPr>
                        <a:t>TOTAL CURRENT LIABILITIES</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35,279</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59,317</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dirty="0">
                          <a:solidFill>
                            <a:schemeClr val="tx1"/>
                          </a:solidFill>
                          <a:effectLst/>
                        </a:rPr>
                        <a:t>TOTAL LIABILITIES</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35,279</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59,317</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dirty="0">
                          <a:solidFill>
                            <a:schemeClr val="tx1"/>
                          </a:solidFill>
                          <a:effectLst/>
                        </a:rPr>
                        <a:t>NET ASSETS</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901,381</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947,492</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dirty="0">
                          <a:solidFill>
                            <a:schemeClr val="tx1"/>
                          </a:solidFill>
                          <a:effectLst/>
                        </a:rPr>
                        <a:t>EQUITY</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ctr">
                        <a:spcBef>
                          <a:spcPts val="300"/>
                        </a:spcBef>
                        <a:spcAft>
                          <a:spcPts val="0"/>
                        </a:spcAft>
                      </a:pPr>
                      <a:r>
                        <a:rPr lang="en-AU" sz="1400" dirty="0">
                          <a:solidFill>
                            <a:schemeClr val="tx1"/>
                          </a:solidFill>
                          <a:effectLst/>
                        </a:rPr>
                        <a:t> </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b="0" dirty="0">
                          <a:solidFill>
                            <a:schemeClr val="tx1"/>
                          </a:solidFill>
                          <a:effectLst/>
                        </a:rPr>
                        <a:t>Retained surplus</a:t>
                      </a:r>
                      <a:endParaRPr lang="en-AU" sz="14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901,381</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947,492</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r>
              <a:tr h="226425">
                <a:tc>
                  <a:txBody>
                    <a:bodyPr/>
                    <a:lstStyle/>
                    <a:p>
                      <a:pPr>
                        <a:spcBef>
                          <a:spcPts val="300"/>
                        </a:spcBef>
                        <a:spcAft>
                          <a:spcPts val="0"/>
                        </a:spcAft>
                      </a:pPr>
                      <a:r>
                        <a:rPr lang="en-AU" sz="1400" dirty="0">
                          <a:solidFill>
                            <a:schemeClr val="tx1"/>
                          </a:solidFill>
                          <a:effectLst/>
                        </a:rPr>
                        <a:t>TOTAL EQUITY</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901,381</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c>
                  <a:txBody>
                    <a:bodyPr/>
                    <a:lstStyle/>
                    <a:p>
                      <a:endParaRPr lang="en-AU" sz="1400" dirty="0">
                        <a:solidFill>
                          <a:schemeClr val="tx1"/>
                        </a:solidFill>
                        <a:effectLst/>
                        <a:latin typeface="Times New Roman" panose="02020603050405020304" pitchFamily="18" charset="0"/>
                      </a:endParaRPr>
                    </a:p>
                  </a:txBody>
                  <a:tcPr marL="43057" marR="43057" marT="0" marB="0" anchor="ctr">
                    <a:noFill/>
                  </a:tcPr>
                </a:tc>
                <a:tc>
                  <a:txBody>
                    <a:bodyPr/>
                    <a:lstStyle/>
                    <a:p>
                      <a:pPr algn="r">
                        <a:spcBef>
                          <a:spcPts val="300"/>
                        </a:spcBef>
                        <a:spcAft>
                          <a:spcPts val="0"/>
                        </a:spcAft>
                      </a:pPr>
                      <a:r>
                        <a:rPr lang="en-AU" sz="1400" dirty="0">
                          <a:solidFill>
                            <a:schemeClr val="tx1"/>
                          </a:solidFill>
                          <a:effectLst/>
                        </a:rPr>
                        <a:t>947,492</a:t>
                      </a:r>
                      <a:endParaRPr lang="en-AU"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3057" marR="43057" marT="0" marB="0" anchor="ctr">
                    <a:noFill/>
                  </a:tcPr>
                </a:tc>
              </a:tr>
            </a:tbl>
          </a:graphicData>
        </a:graphic>
      </p:graphicFrame>
    </p:spTree>
    <p:extLst>
      <p:ext uri="{BB962C8B-B14F-4D97-AF65-F5344CB8AC3E}">
        <p14:creationId xmlns:p14="http://schemas.microsoft.com/office/powerpoint/2010/main" val="2095720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AIG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AIG_PPT_Template</Template>
  <TotalTime>16985</TotalTime>
  <Words>1143</Words>
  <Application>Microsoft Office PowerPoint</Application>
  <PresentationFormat>On-screen Show (4:3)</PresentationFormat>
  <Paragraphs>291</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Symbol</vt:lpstr>
      <vt:lpstr>Times New Roman</vt:lpstr>
      <vt:lpstr>AIG_PPT_Template</vt:lpstr>
      <vt:lpstr>AGENDA  AIG AGM 20 May 2015</vt:lpstr>
      <vt:lpstr>2. President’s Report   </vt:lpstr>
      <vt:lpstr>Membership Growth 3267 as of 1 May 2015 </vt:lpstr>
      <vt:lpstr>Benefits of AIG Membership</vt:lpstr>
      <vt:lpstr>KBI Insurance Participation</vt:lpstr>
      <vt:lpstr>Highlights 2014 - 2015</vt:lpstr>
      <vt:lpstr>3. Treasurer’s Report  </vt:lpstr>
      <vt:lpstr>P &amp; L</vt:lpstr>
      <vt:lpstr>Financial Position</vt:lpstr>
      <vt:lpstr>4. Election of Council Members  </vt:lpstr>
      <vt:lpstr>Nominations</vt:lpstr>
      <vt:lpstr>5. Special Resolution to Amend Articles  </vt:lpstr>
      <vt:lpstr>Motion</vt:lpstr>
      <vt:lpstr>Strategic Plan Questionnaire</vt:lpstr>
      <vt:lpstr>PowerPoint Presentation</vt:lpstr>
      <vt:lpstr>Equity</vt:lpstr>
      <vt:lpstr>Cash Flow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Australian Institute of Geoscientists welcomes delegates to Event details</dc:title>
  <dc:creator>Penny</dc:creator>
  <cp:lastModifiedBy>Wayne</cp:lastModifiedBy>
  <cp:revision>69</cp:revision>
  <dcterms:created xsi:type="dcterms:W3CDTF">2014-03-06T23:28:23Z</dcterms:created>
  <dcterms:modified xsi:type="dcterms:W3CDTF">2015-05-20T05:29:11Z</dcterms:modified>
</cp:coreProperties>
</file>